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"/>
  </p:notesMasterIdLst>
  <p:sldIdLst>
    <p:sldId id="295" r:id="rId3"/>
    <p:sldId id="343" r:id="rId4"/>
    <p:sldId id="298" r:id="rId5"/>
    <p:sldId id="351" r:id="rId6"/>
    <p:sldId id="297" r:id="rId7"/>
    <p:sldId id="302" r:id="rId8"/>
    <p:sldId id="301" r:id="rId9"/>
    <p:sldId id="303" r:id="rId10"/>
    <p:sldId id="296" r:id="rId11"/>
    <p:sldId id="305" r:id="rId12"/>
    <p:sldId id="306" r:id="rId13"/>
    <p:sldId id="312" r:id="rId14"/>
    <p:sldId id="307" r:id="rId15"/>
    <p:sldId id="350" r:id="rId16"/>
    <p:sldId id="325" r:id="rId17"/>
    <p:sldId id="308" r:id="rId18"/>
    <p:sldId id="309" r:id="rId19"/>
    <p:sldId id="310" r:id="rId20"/>
    <p:sldId id="324" r:id="rId21"/>
    <p:sldId id="311" r:id="rId22"/>
    <p:sldId id="313" r:id="rId23"/>
    <p:sldId id="314" r:id="rId24"/>
    <p:sldId id="318" r:id="rId25"/>
    <p:sldId id="315" r:id="rId26"/>
    <p:sldId id="323" r:id="rId27"/>
    <p:sldId id="317" r:id="rId28"/>
    <p:sldId id="319" r:id="rId29"/>
    <p:sldId id="320" r:id="rId30"/>
    <p:sldId id="322" r:id="rId31"/>
    <p:sldId id="331" r:id="rId32"/>
    <p:sldId id="332" r:id="rId33"/>
    <p:sldId id="333" r:id="rId34"/>
    <p:sldId id="334" r:id="rId35"/>
    <p:sldId id="327" r:id="rId36"/>
    <p:sldId id="328" r:id="rId37"/>
    <p:sldId id="329" r:id="rId38"/>
    <p:sldId id="336" r:id="rId39"/>
    <p:sldId id="337" r:id="rId40"/>
    <p:sldId id="339" r:id="rId41"/>
    <p:sldId id="347" r:id="rId42"/>
    <p:sldId id="344" r:id="rId43"/>
    <p:sldId id="345" r:id="rId44"/>
    <p:sldId id="348" r:id="rId45"/>
    <p:sldId id="341" r:id="rId46"/>
    <p:sldId id="338" r:id="rId47"/>
    <p:sldId id="342" r:id="rId48"/>
    <p:sldId id="349" r:id="rId49"/>
    <p:sldId id="340" r:id="rId5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l Heege" initials="JH" lastIdx="1" clrIdx="0">
    <p:extLst>
      <p:ext uri="{19B8F6BF-5375-455C-9EA6-DF929625EA0E}">
        <p15:presenceInfo xmlns:p15="http://schemas.microsoft.com/office/powerpoint/2012/main" userId="S::Jil.Heege@cmsa3.onmicrosoft.com::44364641-5f40-4bc6-843f-e4cfcd3e45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A2E0"/>
    <a:srgbClr val="FF6600"/>
    <a:srgbClr val="4472C4"/>
    <a:srgbClr val="FFCC00"/>
    <a:srgbClr val="6216B6"/>
    <a:srgbClr val="FF9900"/>
    <a:srgbClr val="6600CC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82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B533DE-313A-456A-8D9A-E752AEBA4B59}" type="datetimeFigureOut">
              <a:rPr lang="de-DE" smtClean="0"/>
              <a:t>07.01.2020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D1B45-7A0B-406E-A8DB-BD4DE627247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2322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0568391-11E8-43BE-8DD5-4E8FA0A5B8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7A60AE4-F847-4018-8360-F610111A42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5694315-3BF3-4F81-BF6D-982E5FE8A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0EDE5F41-B0A5-43A3-B3B5-FE3C38E11048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29955FE-4C8A-4421-A1EB-7AE741AE7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913204D-2F7E-4B55-B1AD-86BCE7D63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94946FA0-505C-4A1B-91B4-03FAB26F4BD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009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4B7499-FF83-4048-B8C7-63464B489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BDFA7A5D-B5CF-4244-A020-B4F8D2461F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CFDE595-562A-4C57-8418-B59145823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D8253-52B1-4008-83F3-EFC9A9928257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9F1D9CD-819A-4C8B-B905-4246EF3B0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0680045-C416-47EB-96AF-D82899E71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9703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A42C152-B925-4938-939B-7CB9ACF3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E1BC4EB-F2EB-449D-A53D-CDAB42CB9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0815C60-8B9A-477D-A7B2-937FE2836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C2627-0EA7-4070-A658-9DE6F539046D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DAE1C35-1747-418F-B904-699A11769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8ED5F16-74D7-4A37-A018-D179C45AE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2549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1E0857-DB9D-4810-A8E8-F1D2BF302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FECDD8A-A6A7-4BC4-A38F-A746CFABD2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7E21BCE-337D-4A95-B5E0-3E2F39538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0C920E-C7BD-415A-8710-56A2FD6F9C90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B1B7E3E-AC6A-4FCC-8D01-EC6036481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9F56CDC-BC6D-449D-AF4A-AC96F5D96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9742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20AEBA-9AC5-4328-A917-3BA992EC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7A82968-6397-43E9-8F53-187B7CE9F5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5EACF46-9B19-41B9-BDE2-BEC8EB1D6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4EA3A-9D8A-4A15-A02B-07F76BF66136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54B414-98CF-45E4-8F0C-8ADE84F9F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67D329-41C5-468E-A498-C2C6573CF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0513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C81263-602F-40D0-91EF-D244A49EFD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A217C04-AFD5-4A05-BFE4-E53BFE9868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6202D55-A35E-4560-BB7D-DF3A134CE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32529-FF96-46F1-9170-A49D565B4C89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5CC5BB2-6157-4FB8-A22A-DB6ADA72E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FC6F83C-851B-46B1-939D-76F6FCADF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80317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51B0DA-03D6-43FF-837A-1C1EB07E1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A848ABA-49AE-4093-91A1-CDFB55C063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620A3BF-BC96-493A-9DE9-3D241F3B3A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658429-A928-401B-97A7-BC5A5C4A2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69648-4062-405C-AC34-94EEB4228C05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1A1788-28AF-4FE1-ADF6-C1847ADC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FC5FC3D-03B3-4BDB-B990-2491795BB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023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78955C-3C51-4758-96B5-DD161C2D3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DC5D7C-373B-4A15-9E84-D55919999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2A4E42C-FA09-4429-BF6F-4AFCFC5D9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43D265E-703B-4B26-89F7-CA1A9F15F1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89868B0-39AF-4292-9B62-8BFD5B7B0F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814326D4-F9D3-41D4-86E3-167944D21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D02AC-DB3A-4109-96FF-8D6BB47A55B3}" type="datetime1">
              <a:rPr lang="de-DE" smtClean="0"/>
              <a:t>07.01.2020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13764DE-7A81-413E-AB95-CC55C78F4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496B48A3-DA6A-42B4-89DE-ADAE5A5C4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9794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CD11C7-58B5-49D3-91DA-C359237F5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510F068-B214-4EE8-AC92-CC2349430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40B11-876D-4D36-8A36-40D79114D2EF}" type="datetime1">
              <a:rPr lang="de-DE" smtClean="0"/>
              <a:t>07.01.2020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6804CFE-2E92-4610-89F7-E0ABA0C43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A514A13-503F-431B-BEC6-B2D1DC8CF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1451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90555F-2502-482D-8CFE-CDA87FCC4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835A5CA1-801B-4138-932F-49ED4DB68FC7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93CCFD3-61F4-4957-8B83-70BA9D235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E39831-317F-4DF2-81E6-534C8CABC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851DCF2D-441C-4A84-8ACA-A4FD6ACB1D2A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663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F60737-9C68-4BDE-B690-F91703916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60822D-0E16-4F56-B304-30130B16D5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38D58BB-7C56-4403-9AD6-94D024723E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1DFB1BC-C2AE-4300-907A-BA2DD13C7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C12C-A63F-45D7-B897-F709D6027C3B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04BA343-AB94-4003-A777-FD3CB73CD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AABFD7E-C462-40C1-9FE2-05A277BC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9819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026726-CD47-4076-9BE3-5DACD23FC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3E246C-AFC2-43B3-A069-178ACC6FA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CB12C27-934C-4642-BE5D-FF886CB29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DC297-64C7-4212-BA23-847C1FEA71CA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BEF59D0-764E-4F69-9F6E-A8D1AAA4F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48C8D2-10F1-4388-AD4B-D0BF64735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88236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FBDAB9-1EFA-413D-871A-0BD66CEAC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D123F31-C335-4258-9753-80101BFA09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F61303A-56CF-485D-9F09-6311053240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F0CE0C4-90B6-41B7-84F8-610FD6B27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C01A7-B11F-4BEB-931F-29A26694950B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18D7AA0-F722-47EC-9150-8E6AA8BA4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AB8E8797-859A-45E2-9BC7-8FC785D66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69701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58E8D7-55E7-4041-B534-B3435D17D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0500D74-EB4C-4640-BE21-061BD01086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C727B7-B7DF-496D-BFED-B43802DEF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57FA0-459D-4BB1-A116-6533C84A09BE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A84158B-ED71-4683-8C2D-2A196C27E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7204CC1-13FD-4E1B-B338-A5AA09E7F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7042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CD7B8D1-C505-4080-A668-17DEBC2D3A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4FE3743-D585-4336-A216-DD11A4B37A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1C15F1-3238-4753-A510-713986AE2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9B30D-C0EC-4873-AE59-D7C2DEF3E746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E7819A9-3625-4097-B82D-3353ACA6B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5062712-E613-4919-A9CD-DD9318060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9874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3F2F65-02A5-42B8-BD34-A1E691F6E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927816-D2BE-4D41-ACAB-E3485F58F0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726CF15-CEFD-4BD7-931A-AF56752B2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D8D3A-ECDA-4F1A-965B-0E976E24FF40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F80148C-951C-411B-BAE5-CADDB58B8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FE9A842-2A52-4302-94DD-07D01AC72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30392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8799D8-AB04-4CE5-A1EA-AFD1482C8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60674F6-C6AC-41E1-A8C4-8A296B136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7C0181C-5905-463B-9DAB-4451C91C9D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A9A98E-8253-4708-94BE-5BF9DED82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624D2-A324-4541-B803-D4CE11202014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55513FC-D141-4AB6-8B2F-2C90EAA2E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7651982-D471-4F22-B122-E26F86550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295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C0ABCFF-4454-46EE-B675-1246F88BB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310E7E4-5244-4E96-B2BB-C7E3F169C8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856A94F-8D4E-4AFF-90B4-98B7BFA86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617C2A8-39B5-4896-9C73-50C96E461E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82C398D-769A-4BCF-848F-B47982324D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D9A941-05EC-4C8F-BC24-1E49C89E9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BE0E6-19E3-45FB-9016-B3B3500285B7}" type="datetime1">
              <a:rPr lang="de-DE" smtClean="0"/>
              <a:t>07.01.2020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A4B6F8F-FDB0-4F89-A789-24B83B27F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BD7A3A6-F399-4DFF-B26F-3808F5D85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5894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2D453D-BDEF-49D0-9FFA-0C75B0493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2604B7F-4ABC-4D34-8386-98770F2E1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7D230-0223-4C2F-91C0-AE1C20FBBCBE}" type="datetime1">
              <a:rPr lang="de-DE" smtClean="0"/>
              <a:t>07.01.2020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E753C6-DE59-42EF-BAA2-722DAD5130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DCEC03-FAE0-4E72-9566-4B14B449F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3452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9E5660D-41A9-456B-B7A7-12C53A6A2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33AB7652-2FB9-4E65-83CE-CABD537D025E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AFFB31E-2E2B-4113-81EF-A7A0831A9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844BEFF-4F2B-46E2-A08E-4E535135C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EA2E0"/>
                </a:solidFill>
              </a:defRPr>
            </a:lvl1pPr>
          </a:lstStyle>
          <a:p>
            <a:fld id="{94946FA0-505C-4A1B-91B4-03FAB26F4BD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280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766647-657F-4A27-8A94-808377704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CD22DAB-EBD4-40D6-BA41-E4F231D09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6C30B6D-925B-42D3-8751-8B1A5060AE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039526C-0EBD-4283-A198-C08CA4BA31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EAC2-4AD4-4519-80AF-00EDEE737B22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E423100-1617-4600-A193-489854A88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47C355-D32B-4270-8A16-03BB74B7F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48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C681B9-A4B2-462B-BC2B-113588834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8E8D858-B1A1-444A-B23F-1FD83B0D4A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5EE318D-C195-42D9-B732-02D3E1459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B5DC7C9-AB2D-41E9-93D1-C0E0A6439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AC560-46F0-421B-A784-D2417A6B7552}" type="datetime1">
              <a:rPr lang="de-DE" smtClean="0"/>
              <a:t>07.01.2020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53DBBF8-A6EF-4E23-9234-4C561620C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EAD2F18-0A2A-4784-BB75-768929572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7725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82F4D481-C8F3-457F-9EE2-A307C49F6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C679761-DC28-4A2C-B35D-85C71E8619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4E5C214-8233-4785-AF7F-7E06AF1F51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31291-DF3D-47E4-9B0B-ACF92600FA8E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B59D9E-E06D-4169-A4F9-0CC997D696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EF42BE8-D259-4F18-94F9-7DE8947F1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46FA0-505C-4A1B-91B4-03FAB26F4BD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923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F278107C-AE40-47E0-89AB-0E5C999FA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96F9EC7-ED80-4E1F-ADAC-AEE0EDEF39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2B47BB-5A9B-47B6-AB56-7FCF805225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469F5-45B0-48C9-A3E9-BFDADFEC4499}" type="datetime1">
              <a:rPr lang="de-DE" smtClean="0"/>
              <a:t>07.01.2020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308E954-91A9-4ED4-A303-0ABBFC82EF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Tallulah Jansen • Jona Carmon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981BCB7-5033-4167-A20E-0A34DE559D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DCF2D-441C-4A84-8ACA-A4FD6ACB1D2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64997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8.jpg"/><Relationship Id="rId7" Type="http://schemas.openxmlformats.org/officeDocument/2006/relationships/image" Target="../media/image1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4.png"/><Relationship Id="rId4" Type="http://schemas.openxmlformats.org/officeDocument/2006/relationships/image" Target="../media/image5.png"/><Relationship Id="rId9" Type="http://schemas.openxmlformats.org/officeDocument/2006/relationships/image" Target="../media/image4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image" Target="../media/image48.png"/><Relationship Id="rId3" Type="http://schemas.openxmlformats.org/officeDocument/2006/relationships/image" Target="../media/image5.png"/><Relationship Id="rId7" Type="http://schemas.openxmlformats.org/officeDocument/2006/relationships/image" Target="../media/image41.png"/><Relationship Id="rId12" Type="http://schemas.openxmlformats.org/officeDocument/2006/relationships/image" Target="../media/image47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44.png"/><Relationship Id="rId5" Type="http://schemas.openxmlformats.org/officeDocument/2006/relationships/image" Target="../media/image11.png"/><Relationship Id="rId10" Type="http://schemas.openxmlformats.org/officeDocument/2006/relationships/image" Target="../media/image46.png"/><Relationship Id="rId4" Type="http://schemas.openxmlformats.org/officeDocument/2006/relationships/image" Target="../media/image10.pn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3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5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51.png"/><Relationship Id="rId5" Type="http://schemas.openxmlformats.org/officeDocument/2006/relationships/image" Target="../media/image7.png"/><Relationship Id="rId10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38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49.png"/><Relationship Id="rId12" Type="http://schemas.openxmlformats.org/officeDocument/2006/relationships/image" Target="../media/image10.png"/><Relationship Id="rId17" Type="http://schemas.openxmlformats.org/officeDocument/2006/relationships/image" Target="../media/image58.png"/><Relationship Id="rId2" Type="http://schemas.openxmlformats.org/officeDocument/2006/relationships/image" Target="../media/image5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52.png"/><Relationship Id="rId5" Type="http://schemas.openxmlformats.org/officeDocument/2006/relationships/image" Target="../media/image8.png"/><Relationship Id="rId15" Type="http://schemas.openxmlformats.org/officeDocument/2006/relationships/image" Target="../media/image56.png"/><Relationship Id="rId10" Type="http://schemas.openxmlformats.org/officeDocument/2006/relationships/image" Target="../media/image55.png"/><Relationship Id="rId4" Type="http://schemas.openxmlformats.org/officeDocument/2006/relationships/image" Target="../media/image7.png"/><Relationship Id="rId9" Type="http://schemas.openxmlformats.org/officeDocument/2006/relationships/image" Target="../media/image54.png"/><Relationship Id="rId1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10.png"/><Relationship Id="rId18" Type="http://schemas.openxmlformats.org/officeDocument/2006/relationships/image" Target="../media/image58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37.jp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51.png"/><Relationship Id="rId5" Type="http://schemas.openxmlformats.org/officeDocument/2006/relationships/image" Target="../media/image7.png"/><Relationship Id="rId15" Type="http://schemas.openxmlformats.org/officeDocument/2006/relationships/image" Target="../media/image12.png"/><Relationship Id="rId10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38.jpg"/><Relationship Id="rId1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90.png"/><Relationship Id="rId3" Type="http://schemas.openxmlformats.org/officeDocument/2006/relationships/image" Target="../media/image6.png"/><Relationship Id="rId12" Type="http://schemas.openxmlformats.org/officeDocument/2006/relationships/image" Target="../media/image5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51.png"/><Relationship Id="rId5" Type="http://schemas.openxmlformats.org/officeDocument/2006/relationships/image" Target="../media/image8.png"/><Relationship Id="rId10" Type="http://schemas.openxmlformats.org/officeDocument/2006/relationships/image" Target="../media/image50.png"/><Relationship Id="rId4" Type="http://schemas.openxmlformats.org/officeDocument/2006/relationships/image" Target="../media/image7.png"/><Relationship Id="rId9" Type="http://schemas.openxmlformats.org/officeDocument/2006/relationships/image" Target="../media/image3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63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5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51.png"/><Relationship Id="rId5" Type="http://schemas.openxmlformats.org/officeDocument/2006/relationships/image" Target="../media/image7.png"/><Relationship Id="rId10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38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240.png"/><Relationship Id="rId5" Type="http://schemas.openxmlformats.org/officeDocument/2006/relationships/image" Target="../media/image72.png"/><Relationship Id="rId10" Type="http://schemas.openxmlformats.org/officeDocument/2006/relationships/image" Target="../media/image77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1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80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79.png"/><Relationship Id="rId5" Type="http://schemas.openxmlformats.org/officeDocument/2006/relationships/image" Target="../media/image7.png"/><Relationship Id="rId10" Type="http://schemas.openxmlformats.org/officeDocument/2006/relationships/image" Target="../media/image50.png"/><Relationship Id="rId4" Type="http://schemas.openxmlformats.org/officeDocument/2006/relationships/image" Target="../media/image6.png"/><Relationship Id="rId9" Type="http://schemas.openxmlformats.org/officeDocument/2006/relationships/image" Target="../media/image38.jpg"/><Relationship Id="rId1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sv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7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12" Type="http://schemas.openxmlformats.org/officeDocument/2006/relationships/image" Target="../media/image8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85.png"/><Relationship Id="rId5" Type="http://schemas.openxmlformats.org/officeDocument/2006/relationships/image" Target="../media/image77.png"/><Relationship Id="rId10" Type="http://schemas.openxmlformats.org/officeDocument/2006/relationships/image" Target="../media/image38.jpg"/><Relationship Id="rId4" Type="http://schemas.openxmlformats.org/officeDocument/2006/relationships/image" Target="../media/image74.png"/><Relationship Id="rId9" Type="http://schemas.openxmlformats.org/officeDocument/2006/relationships/image" Target="../media/image71.png"/><Relationship Id="rId1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35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12" Type="http://schemas.openxmlformats.org/officeDocument/2006/relationships/image" Target="../media/image9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89.png"/><Relationship Id="rId5" Type="http://schemas.openxmlformats.org/officeDocument/2006/relationships/image" Target="../media/image77.png"/><Relationship Id="rId15" Type="http://schemas.openxmlformats.org/officeDocument/2006/relationships/image" Target="../media/image92.png"/><Relationship Id="rId10" Type="http://schemas.openxmlformats.org/officeDocument/2006/relationships/image" Target="../media/image38.jpg"/><Relationship Id="rId4" Type="http://schemas.openxmlformats.org/officeDocument/2006/relationships/image" Target="../media/image74.png"/><Relationship Id="rId9" Type="http://schemas.openxmlformats.org/officeDocument/2006/relationships/image" Target="../media/image71.png"/><Relationship Id="rId14" Type="http://schemas.openxmlformats.org/officeDocument/2006/relationships/image" Target="../media/image9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37.jp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12" Type="http://schemas.openxmlformats.org/officeDocument/2006/relationships/image" Target="../media/image9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85.png"/><Relationship Id="rId5" Type="http://schemas.openxmlformats.org/officeDocument/2006/relationships/image" Target="../media/image77.png"/><Relationship Id="rId15" Type="http://schemas.openxmlformats.org/officeDocument/2006/relationships/image" Target="../media/image95.png"/><Relationship Id="rId10" Type="http://schemas.openxmlformats.org/officeDocument/2006/relationships/image" Target="../media/image38.jpg"/><Relationship Id="rId4" Type="http://schemas.openxmlformats.org/officeDocument/2006/relationships/image" Target="../media/image74.png"/><Relationship Id="rId9" Type="http://schemas.openxmlformats.org/officeDocument/2006/relationships/image" Target="../media/image71.png"/><Relationship Id="rId14" Type="http://schemas.openxmlformats.org/officeDocument/2006/relationships/image" Target="../media/image94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75.png"/><Relationship Id="rId7" Type="http://schemas.openxmlformats.org/officeDocument/2006/relationships/image" Target="../media/image76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74.png"/><Relationship Id="rId10" Type="http://schemas.openxmlformats.org/officeDocument/2006/relationships/image" Target="../media/image99.png"/><Relationship Id="rId4" Type="http://schemas.openxmlformats.org/officeDocument/2006/relationships/image" Target="../media/image69.png"/><Relationship Id="rId9" Type="http://schemas.openxmlformats.org/officeDocument/2006/relationships/image" Target="../media/image9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900.png"/><Relationship Id="rId3" Type="http://schemas.openxmlformats.org/officeDocument/2006/relationships/image" Target="../media/image69.png"/><Relationship Id="rId7" Type="http://schemas.openxmlformats.org/officeDocument/2006/relationships/image" Target="../media/image72.png"/><Relationship Id="rId12" Type="http://schemas.openxmlformats.org/officeDocument/2006/relationships/image" Target="../media/image890.png"/><Relationship Id="rId2" Type="http://schemas.openxmlformats.org/officeDocument/2006/relationships/image" Target="../media/image75.png"/><Relationship Id="rId16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85.png"/><Relationship Id="rId5" Type="http://schemas.openxmlformats.org/officeDocument/2006/relationships/image" Target="../media/image77.png"/><Relationship Id="rId15" Type="http://schemas.openxmlformats.org/officeDocument/2006/relationships/image" Target="../media/image920.png"/><Relationship Id="rId10" Type="http://schemas.openxmlformats.org/officeDocument/2006/relationships/image" Target="../media/image38.jpg"/><Relationship Id="rId4" Type="http://schemas.openxmlformats.org/officeDocument/2006/relationships/image" Target="../media/image74.png"/><Relationship Id="rId9" Type="http://schemas.openxmlformats.org/officeDocument/2006/relationships/image" Target="../media/image71.png"/><Relationship Id="rId14" Type="http://schemas.openxmlformats.org/officeDocument/2006/relationships/image" Target="../media/image910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0.png"/><Relationship Id="rId13" Type="http://schemas.openxmlformats.org/officeDocument/2006/relationships/image" Target="../media/image100.png"/><Relationship Id="rId3" Type="http://schemas.openxmlformats.org/officeDocument/2006/relationships/image" Target="../media/image6.png"/><Relationship Id="rId7" Type="http://schemas.openxmlformats.org/officeDocument/2006/relationships/image" Target="../media/image38.jpg"/><Relationship Id="rId12" Type="http://schemas.openxmlformats.org/officeDocument/2006/relationships/image" Target="../media/image94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5" Type="http://schemas.openxmlformats.org/officeDocument/2006/relationships/image" Target="../media/image1020.png"/><Relationship Id="rId4" Type="http://schemas.openxmlformats.org/officeDocument/2006/relationships/image" Target="../media/image10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pik.com/" TargetMode="External"/><Relationship Id="rId2" Type="http://schemas.openxmlformats.org/officeDocument/2006/relationships/hyperlink" Target="https://www.freepik.com/free-photos-vectors/water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" Type="http://schemas.openxmlformats.org/officeDocument/2006/relationships/image" Target="../media/image140.png"/><Relationship Id="rId16" Type="http://schemas.openxmlformats.org/officeDocument/2006/relationships/image" Target="../media/image20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5.png"/><Relationship Id="rId5" Type="http://schemas.openxmlformats.org/officeDocument/2006/relationships/image" Target="../media/image7.png"/><Relationship Id="rId15" Type="http://schemas.openxmlformats.org/officeDocument/2006/relationships/image" Target="../media/image19.png"/><Relationship Id="rId10" Type="http://schemas.openxmlformats.org/officeDocument/2006/relationships/image" Target="../media/image12.png"/><Relationship Id="rId19" Type="http://schemas.openxmlformats.org/officeDocument/2006/relationships/image" Target="../media/image23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" Type="http://schemas.openxmlformats.org/officeDocument/2006/relationships/image" Target="../media/image5.png"/><Relationship Id="rId21" Type="http://schemas.openxmlformats.org/officeDocument/2006/relationships/image" Target="../media/image36.png"/><Relationship Id="rId7" Type="http://schemas.openxmlformats.org/officeDocument/2006/relationships/image" Target="../media/image9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" Type="http://schemas.openxmlformats.org/officeDocument/2006/relationships/image" Target="../media/image25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26.png"/><Relationship Id="rId5" Type="http://schemas.openxmlformats.org/officeDocument/2006/relationships/image" Target="../media/image7.png"/><Relationship Id="rId15" Type="http://schemas.openxmlformats.org/officeDocument/2006/relationships/image" Target="../media/image30.png"/><Relationship Id="rId10" Type="http://schemas.openxmlformats.org/officeDocument/2006/relationships/image" Target="../media/image12.png"/><Relationship Id="rId19" Type="http://schemas.openxmlformats.org/officeDocument/2006/relationships/image" Target="../media/image34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8.jpg"/><Relationship Id="rId7" Type="http://schemas.openxmlformats.org/officeDocument/2006/relationships/image" Target="../media/image1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41.png"/><Relationship Id="rId4" Type="http://schemas.openxmlformats.org/officeDocument/2006/relationships/image" Target="../media/image5.png"/><Relationship Id="rId9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1772574" y="2859613"/>
            <a:ext cx="864685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800" dirty="0">
                <a:solidFill>
                  <a:srgbClr val="6EA2E0"/>
                </a:solidFill>
              </a:rPr>
              <a:t>Parameter estimation  </a:t>
            </a:r>
          </a:p>
        </p:txBody>
      </p:sp>
    </p:spTree>
    <p:extLst>
      <p:ext uri="{BB962C8B-B14F-4D97-AF65-F5344CB8AC3E}">
        <p14:creationId xmlns:p14="http://schemas.microsoft.com/office/powerpoint/2010/main" val="2668813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B43E9E65-09C7-4DB5-A66C-B73A0C9D64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918517" y="499783"/>
            <a:ext cx="6118009" cy="4853523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10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01ABE1C-1F9F-4B8B-85C3-186CA64D98EC}"/>
              </a:ext>
            </a:extLst>
          </p:cNvPr>
          <p:cNvGrpSpPr/>
          <p:nvPr/>
        </p:nvGrpSpPr>
        <p:grpSpPr>
          <a:xfrm>
            <a:off x="4949662" y="4528131"/>
            <a:ext cx="812080" cy="731266"/>
            <a:chOff x="140191" y="2006079"/>
            <a:chExt cx="2208413" cy="2030852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CCCEE115-EA84-442D-9D1D-E78C3B8E4CFB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13" name="Grafik 12">
                <a:extLst>
                  <a:ext uri="{FF2B5EF4-FFF2-40B4-BE49-F238E27FC236}">
                    <a16:creationId xmlns:a16="http://schemas.microsoft.com/office/drawing/2014/main" id="{2D0764F2-8388-4C79-9C02-80368D8054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206F5C5-E1BE-4178-A66E-C599A4DEBB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5" name="Grafik 14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56B205D7-70B7-4A23-98E9-1DE560BBA3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16" name="Grafik 1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E2217C1-665D-4B99-B233-D80FF4F93E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2" name="Grafik 11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DD10ADDC-3AEC-41AA-ABB8-68452AD8E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153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1539" cy="369332"/>
              </a:xfrm>
              <a:prstGeom prst="rect">
                <a:avLst/>
              </a:prstGeom>
              <a:blipFill>
                <a:blip r:embed="rId8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637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63781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37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B43E9E65-09C7-4DB5-A66C-B73A0C9D64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918517" y="499783"/>
            <a:ext cx="6118009" cy="4853523"/>
          </a:xfrm>
          <a:prstGeom prst="rect">
            <a:avLst/>
          </a:prstGeom>
        </p:spPr>
      </p:pic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7B58BB68-6233-4957-BA4E-B2B347B5A826}"/>
              </a:ext>
            </a:extLst>
          </p:cNvPr>
          <p:cNvGrpSpPr/>
          <p:nvPr/>
        </p:nvGrpSpPr>
        <p:grpSpPr>
          <a:xfrm rot="304814">
            <a:off x="6157798" y="4594676"/>
            <a:ext cx="843048" cy="716794"/>
            <a:chOff x="140191" y="2006079"/>
            <a:chExt cx="2208413" cy="2030852"/>
          </a:xfrm>
        </p:grpSpPr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099CFF2E-C698-4D71-9BB5-31B920CA3DC2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37" name="Grafik 36">
                <a:extLst>
                  <a:ext uri="{FF2B5EF4-FFF2-40B4-BE49-F238E27FC236}">
                    <a16:creationId xmlns:a16="http://schemas.microsoft.com/office/drawing/2014/main" id="{62120647-BBBE-4D90-900E-A001105B50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38" name="Grafik 37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722754A7-9213-48BE-AB55-4E7FB0DF46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39" name="Grafik 38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B9D7616D-301B-47C6-B39D-8F498BB9C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40" name="Grafik 39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27E4F08F-6375-4F1D-AD2A-7B1F1D6DBB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36" name="Grafik 3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321A948-5B29-420D-9D05-1DDB21EBE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26AEBE6C-B250-4526-A710-20FA79937FD2}"/>
              </a:ext>
            </a:extLst>
          </p:cNvPr>
          <p:cNvGrpSpPr/>
          <p:nvPr/>
        </p:nvGrpSpPr>
        <p:grpSpPr>
          <a:xfrm>
            <a:off x="5344216" y="4263336"/>
            <a:ext cx="1104207" cy="994322"/>
            <a:chOff x="140191" y="2006079"/>
            <a:chExt cx="2208413" cy="2030852"/>
          </a:xfrm>
        </p:grpSpPr>
        <p:grpSp>
          <p:nvGrpSpPr>
            <p:cNvPr id="22" name="Gruppieren 21">
              <a:extLst>
                <a:ext uri="{FF2B5EF4-FFF2-40B4-BE49-F238E27FC236}">
                  <a16:creationId xmlns:a16="http://schemas.microsoft.com/office/drawing/2014/main" id="{5AA30CCB-AEB7-4CD3-9BD8-80EE559DBDF3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4" name="Grafik 23">
                <a:extLst>
                  <a:ext uri="{FF2B5EF4-FFF2-40B4-BE49-F238E27FC236}">
                    <a16:creationId xmlns:a16="http://schemas.microsoft.com/office/drawing/2014/main" id="{D77825D1-FB58-48BD-B604-7658BE81B3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25" name="Grafik 24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2339EEE2-3F96-482E-926C-59E2D14DA6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26" name="Grafik 2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379EDED5-B3F8-4845-9ACE-1B191AAE3CE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27" name="Grafik 26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5B487BA-236C-4271-BB65-EED8F41CE3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23" name="Grafik 2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B303AB11-6D0D-4964-8F19-15A7C71101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062767" y="4971507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2767" y="4971507"/>
                <a:ext cx="280525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11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01ABE1C-1F9F-4B8B-85C3-186CA64D98EC}"/>
              </a:ext>
            </a:extLst>
          </p:cNvPr>
          <p:cNvGrpSpPr/>
          <p:nvPr/>
        </p:nvGrpSpPr>
        <p:grpSpPr>
          <a:xfrm>
            <a:off x="4949662" y="4528131"/>
            <a:ext cx="812080" cy="731266"/>
            <a:chOff x="140191" y="2006079"/>
            <a:chExt cx="2208413" cy="2030852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CCCEE115-EA84-442D-9D1D-E78C3B8E4CFB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13" name="Grafik 12">
                <a:extLst>
                  <a:ext uri="{FF2B5EF4-FFF2-40B4-BE49-F238E27FC236}">
                    <a16:creationId xmlns:a16="http://schemas.microsoft.com/office/drawing/2014/main" id="{2D0764F2-8388-4C79-9C02-80368D8054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206F5C5-E1BE-4178-A66E-C599A4DEBB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5" name="Grafik 14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56B205D7-70B7-4A23-98E9-1DE560BBA3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16" name="Grafik 1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E2217C1-665D-4B99-B233-D80FF4F93E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2" name="Grafik 11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DD10ADDC-3AEC-41AA-ABB8-68452AD8E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6403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64037" cy="369332"/>
              </a:xfrm>
              <a:prstGeom prst="rect">
                <a:avLst/>
              </a:prstGeom>
              <a:blipFill>
                <a:blip r:embed="rId9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5627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56279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-470065" y="895219"/>
            <a:ext cx="53597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Identically </a:t>
            </a:r>
          </a:p>
          <a:p>
            <a:pPr algn="ctr"/>
            <a:r>
              <a:rPr lang="en-US" sz="4200" dirty="0">
                <a:solidFill>
                  <a:srgbClr val="6EA2E0"/>
                </a:solidFill>
              </a:rPr>
              <a:t>distributed!</a:t>
            </a: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910ADE0-42FE-4331-8E4C-A43B8A00A0F8}"/>
              </a:ext>
            </a:extLst>
          </p:cNvPr>
          <p:cNvSpPr txBox="1"/>
          <p:nvPr/>
        </p:nvSpPr>
        <p:spPr>
          <a:xfrm>
            <a:off x="422962" y="2516268"/>
            <a:ext cx="475092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We assume </a:t>
            </a:r>
            <a:r>
              <a:rPr lang="de-DE" dirty="0">
                <a:solidFill>
                  <a:srgbClr val="4472C4"/>
                </a:solidFill>
              </a:rPr>
              <a:t>Avocado 1 and 3</a:t>
            </a:r>
            <a:r>
              <a:rPr lang="en-US" dirty="0">
                <a:solidFill>
                  <a:srgbClr val="4472C4"/>
                </a:solidFill>
              </a:rPr>
              <a:t> stem from the</a:t>
            </a:r>
          </a:p>
          <a:p>
            <a:r>
              <a:rPr lang="en-US" dirty="0">
                <a:solidFill>
                  <a:srgbClr val="4472C4"/>
                </a:solidFill>
              </a:rPr>
              <a:t>same distribution. </a:t>
            </a:r>
            <a:endParaRPr lang="de-DE" dirty="0">
              <a:solidFill>
                <a:srgbClr val="4472C4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ACB19E04-F406-4073-8428-49C65030954A}"/>
                  </a:ext>
                </a:extLst>
              </p:cNvPr>
              <p:cNvSpPr txBox="1"/>
              <p:nvPr/>
            </p:nvSpPr>
            <p:spPr>
              <a:xfrm>
                <a:off x="422962" y="3160227"/>
                <a:ext cx="4285162" cy="11079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dirty="0">
                    <a:solidFill>
                      <a:srgbClr val="4472C4"/>
                    </a:solidFill>
                  </a:rPr>
                  <a:t>We assume that all conventional avocados stem from the same distribution with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rgbClr val="4472C4"/>
                    </a:solidFill>
                  </a:rPr>
                  <a:t>. </a:t>
                </a:r>
              </a:p>
              <a:p>
                <a:r>
                  <a:rPr lang="en-US" dirty="0">
                    <a:solidFill>
                      <a:srgbClr val="4472C4"/>
                    </a:solidFill>
                  </a:rPr>
                  <a:t>Therefore, they are identically distributed. </a:t>
                </a:r>
              </a:p>
            </p:txBody>
          </p:sp>
        </mc:Choice>
        <mc:Fallback xmlns="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ACB19E04-F406-4073-8428-49C6503095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962" y="3160227"/>
                <a:ext cx="4285162" cy="1107996"/>
              </a:xfrm>
              <a:prstGeom prst="rect">
                <a:avLst/>
              </a:prstGeom>
              <a:blipFill>
                <a:blip r:embed="rId12"/>
                <a:stretch>
                  <a:fillRect l="-3272" t="-7143" b="-1208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CACC05EB-D4C2-43A4-94DA-55DBE9C4B6FF}"/>
                  </a:ext>
                </a:extLst>
              </p:cNvPr>
              <p:cNvSpPr txBox="1"/>
              <p:nvPr/>
            </p:nvSpPr>
            <p:spPr>
              <a:xfrm>
                <a:off x="6731282" y="4962855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CACC05EB-D4C2-43A4-94DA-55DBE9C4B6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1282" y="4962855"/>
                <a:ext cx="280525" cy="430887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811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feld 30">
            <a:extLst>
              <a:ext uri="{FF2B5EF4-FFF2-40B4-BE49-F238E27FC236}">
                <a16:creationId xmlns:a16="http://schemas.microsoft.com/office/drawing/2014/main" id="{074C9080-2857-4E3E-BD95-1031D1BE823C}"/>
              </a:ext>
            </a:extLst>
          </p:cNvPr>
          <p:cNvSpPr txBox="1"/>
          <p:nvPr/>
        </p:nvSpPr>
        <p:spPr>
          <a:xfrm>
            <a:off x="-470065" y="895219"/>
            <a:ext cx="53597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Identically </a:t>
            </a:r>
          </a:p>
          <a:p>
            <a:pPr algn="ctr"/>
            <a:r>
              <a:rPr lang="en-US" sz="4200" dirty="0">
                <a:solidFill>
                  <a:srgbClr val="6EA2E0"/>
                </a:solidFill>
              </a:rPr>
              <a:t>distributed!</a:t>
            </a: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p:pic>
        <p:nvPicPr>
          <p:cNvPr id="80" name="Grafik 79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0BF11B98-D596-4C82-9324-7722B6A185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884013" y="499783"/>
            <a:ext cx="6118009" cy="4853523"/>
          </a:xfrm>
          <a:prstGeom prst="rect">
            <a:avLst/>
          </a:prstGeom>
        </p:spPr>
      </p:pic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FA32AAC-9924-418B-9851-F35396E41B3F}"/>
              </a:ext>
            </a:extLst>
          </p:cNvPr>
          <p:cNvGrpSpPr/>
          <p:nvPr/>
        </p:nvGrpSpPr>
        <p:grpSpPr>
          <a:xfrm rot="375434">
            <a:off x="5690310" y="4208772"/>
            <a:ext cx="1139047" cy="1513694"/>
            <a:chOff x="2608598" y="2069186"/>
            <a:chExt cx="2208413" cy="3127454"/>
          </a:xfrm>
        </p:grpSpPr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D6B0BC2-2B57-49E1-A78B-43AD927CB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51" name="Grafik 50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2CD14292-ADC1-4047-AE2A-9C88BE8E4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A0FE30B9-9BE6-407B-BBC5-3B71CF7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53" name="Grafik 52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B1029FF-F19C-4073-B5CD-53695BBE1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54" name="Grafik 53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E4F09D35-C0E6-40AF-94D5-9FE6D6476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5" name="Grafik 54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16033401-3FA2-4E52-AB74-75FC7D346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5EECA802-0ECC-43C0-A27F-AB2D22734FB4}"/>
              </a:ext>
            </a:extLst>
          </p:cNvPr>
          <p:cNvGrpSpPr/>
          <p:nvPr/>
        </p:nvGrpSpPr>
        <p:grpSpPr>
          <a:xfrm>
            <a:off x="4915340" y="4279485"/>
            <a:ext cx="991484" cy="1404094"/>
            <a:chOff x="2608598" y="2069186"/>
            <a:chExt cx="2208413" cy="3127454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3A080D1A-EBD4-4388-85FA-56586B81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4" name="Grafik 4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7894FA45-3A8E-400D-B0CC-80B1D409A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779C602B-159F-44E6-A050-7ED9BCF98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CE972CB5-8A69-46AB-B3B5-CB13331BD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7" name="Grafik 46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8C076EA-76B3-44D3-B948-BF0B8535F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8" name="Grafik 47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4EE25D4-20A8-424F-82EA-09D93C314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12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  <a:blipFill>
                <a:blip r:embed="rId10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/>
              <p:nvPr/>
            </p:nvSpPr>
            <p:spPr>
              <a:xfrm>
                <a:off x="630178" y="2744831"/>
                <a:ext cx="4285162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rgbClr val="4472C4"/>
                    </a:solidFill>
                  </a:rPr>
                  <a:t>We also assume that the organic avocados stem from an identical distribution with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78" y="2744831"/>
                <a:ext cx="4285162" cy="830997"/>
              </a:xfrm>
              <a:prstGeom prst="rect">
                <a:avLst/>
              </a:prstGeom>
              <a:blipFill>
                <a:blip r:embed="rId13"/>
                <a:stretch>
                  <a:fillRect l="-3272" t="-9489" b="-160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Herz 28">
            <a:extLst>
              <a:ext uri="{FF2B5EF4-FFF2-40B4-BE49-F238E27FC236}">
                <a16:creationId xmlns:a16="http://schemas.microsoft.com/office/drawing/2014/main" id="{415F183F-4C67-4222-B782-FA21F989DF31}"/>
              </a:ext>
            </a:extLst>
          </p:cNvPr>
          <p:cNvSpPr/>
          <p:nvPr/>
        </p:nvSpPr>
        <p:spPr>
          <a:xfrm>
            <a:off x="5848037" y="5030077"/>
            <a:ext cx="202865" cy="187960"/>
          </a:xfrm>
          <a:prstGeom prst="hear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08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2" grpId="0"/>
      <p:bldP spid="29" grpId="0" animBg="1"/>
      <p:bldP spid="29" grpId="1" animBg="1"/>
      <p:bldP spid="29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FA32AAC-9924-418B-9851-F35396E41B3F}"/>
              </a:ext>
            </a:extLst>
          </p:cNvPr>
          <p:cNvGrpSpPr/>
          <p:nvPr/>
        </p:nvGrpSpPr>
        <p:grpSpPr>
          <a:xfrm rot="375434">
            <a:off x="5690310" y="4208772"/>
            <a:ext cx="1139047" cy="1513694"/>
            <a:chOff x="2608598" y="2069186"/>
            <a:chExt cx="2208413" cy="3127454"/>
          </a:xfrm>
        </p:grpSpPr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D6B0BC2-2B57-49E1-A78B-43AD927CB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51" name="Grafik 50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2CD14292-ADC1-4047-AE2A-9C88BE8E4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A0FE30B9-9BE6-407B-BBC5-3B71CF7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53" name="Grafik 52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B1029FF-F19C-4073-B5CD-53695BBE1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54" name="Grafik 53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E4F09D35-C0E6-40AF-94D5-9FE6D6476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5" name="Grafik 54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16033401-3FA2-4E52-AB74-75FC7D346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5EECA802-0ECC-43C0-A27F-AB2D22734FB4}"/>
              </a:ext>
            </a:extLst>
          </p:cNvPr>
          <p:cNvGrpSpPr/>
          <p:nvPr/>
        </p:nvGrpSpPr>
        <p:grpSpPr>
          <a:xfrm>
            <a:off x="4915340" y="4279485"/>
            <a:ext cx="991484" cy="1404094"/>
            <a:chOff x="2608598" y="2069186"/>
            <a:chExt cx="2208413" cy="3127454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3A080D1A-EBD4-4388-85FA-56586B81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4" name="Grafik 4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7894FA45-3A8E-400D-B0CC-80B1D409A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779C602B-159F-44E6-A050-7ED9BCF98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CE972CB5-8A69-46AB-B3B5-CB13331BD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7" name="Grafik 46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8C076EA-76B3-44D3-B948-BF0B8535F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8" name="Grafik 47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4EE25D4-20A8-424F-82EA-09D93C314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13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4428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?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44288" cy="369332"/>
              </a:xfrm>
              <a:prstGeom prst="rect">
                <a:avLst/>
              </a:prstGeom>
              <a:blipFill>
                <a:blip r:embed="rId9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3653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?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3653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3226959" y="815330"/>
            <a:ext cx="535972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Not identically </a:t>
            </a:r>
          </a:p>
          <a:p>
            <a:pPr algn="ctr"/>
            <a:r>
              <a:rPr lang="en-US" sz="4200" dirty="0">
                <a:solidFill>
                  <a:srgbClr val="6EA2E0"/>
                </a:solidFill>
              </a:rPr>
              <a:t>distributed!</a:t>
            </a: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ACB19E04-F406-4073-8428-49C65030954A}"/>
              </a:ext>
            </a:extLst>
          </p:cNvPr>
          <p:cNvSpPr txBox="1"/>
          <p:nvPr/>
        </p:nvSpPr>
        <p:spPr>
          <a:xfrm>
            <a:off x="1042560" y="2339803"/>
            <a:ext cx="4285162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We </a:t>
            </a:r>
            <a:r>
              <a:rPr lang="de-DE" dirty="0">
                <a:solidFill>
                  <a:srgbClr val="4472C4"/>
                </a:solidFill>
              </a:rPr>
              <a:t>do not </a:t>
            </a:r>
            <a:r>
              <a:rPr lang="en-US" dirty="0">
                <a:solidFill>
                  <a:srgbClr val="4472C4"/>
                </a:solidFill>
              </a:rPr>
              <a:t>assume that all avocados stem from the same distribution.</a:t>
            </a:r>
          </a:p>
          <a:p>
            <a:endParaRPr lang="en-US" dirty="0">
              <a:solidFill>
                <a:srgbClr val="4472C4"/>
              </a:solidFill>
            </a:endParaRPr>
          </a:p>
          <a:p>
            <a:r>
              <a:rPr lang="en-US" dirty="0">
                <a:solidFill>
                  <a:srgbClr val="4472C4"/>
                </a:solidFill>
              </a:rPr>
              <a:t>Therefore, the likelihood function of the avocado price is composed of two distributions with several observations for each distribution. </a:t>
            </a:r>
          </a:p>
        </p:txBody>
      </p: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6D6914D2-8E6D-471C-B334-91889B23B5BC}"/>
              </a:ext>
            </a:extLst>
          </p:cNvPr>
          <p:cNvGrpSpPr/>
          <p:nvPr/>
        </p:nvGrpSpPr>
        <p:grpSpPr>
          <a:xfrm rot="304814">
            <a:off x="4096052" y="4539881"/>
            <a:ext cx="843048" cy="716794"/>
            <a:chOff x="140191" y="2006079"/>
            <a:chExt cx="2208413" cy="2030852"/>
          </a:xfrm>
        </p:grpSpPr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BBE12B90-7ED6-4C35-90B2-ABFC7650F478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59" name="Grafik 58">
                <a:extLst>
                  <a:ext uri="{FF2B5EF4-FFF2-40B4-BE49-F238E27FC236}">
                    <a16:creationId xmlns:a16="http://schemas.microsoft.com/office/drawing/2014/main" id="{65F9BF3F-EC9B-4C86-AD03-422CD0973A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0" name="Grafik 59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5C8CCB6-BC91-4F9F-BF67-63E27FEC56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61" name="Grafik 6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D5B81CD1-A2EE-469E-B97B-7FCBF75DF4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2" name="Grafik 61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CD9EEA9-2A26-4B46-A399-1F3718CD5F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58" name="Grafik 57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836ADCB-7A84-491C-9D8B-865F3F004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9F934D33-5381-4A90-98D1-90F4FDE20DAE}"/>
              </a:ext>
            </a:extLst>
          </p:cNvPr>
          <p:cNvGrpSpPr/>
          <p:nvPr/>
        </p:nvGrpSpPr>
        <p:grpSpPr>
          <a:xfrm>
            <a:off x="3282470" y="4208541"/>
            <a:ext cx="1104207" cy="994322"/>
            <a:chOff x="140191" y="2006079"/>
            <a:chExt cx="2208413" cy="2030852"/>
          </a:xfrm>
        </p:grpSpPr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A377E1F2-C37B-4D04-9DA4-D293A372258D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66" name="Grafik 65">
                <a:extLst>
                  <a:ext uri="{FF2B5EF4-FFF2-40B4-BE49-F238E27FC236}">
                    <a16:creationId xmlns:a16="http://schemas.microsoft.com/office/drawing/2014/main" id="{F54B3E50-FB5D-40CA-8E9F-6E422EDAE4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7" name="Grafik 66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77999841-2EB7-4998-B636-C1DBF163A3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68" name="Grafik 6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A929ADC-C500-4DCB-AD3E-D7C12E4FC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9" name="Grafik 68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4D050D7F-F036-49E1-9D56-C5EC19DBAB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65" name="Grafik 64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A948F5F3-4B91-4C0A-8F36-25DE21296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9E76E6B0-2F9C-4E64-81A0-2BF2DE847CB4}"/>
                  </a:ext>
                </a:extLst>
              </p:cNvPr>
              <p:cNvSpPr txBox="1"/>
              <p:nvPr/>
            </p:nvSpPr>
            <p:spPr>
              <a:xfrm>
                <a:off x="4001021" y="4916712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9E76E6B0-2F9C-4E64-81A0-2BF2DE847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021" y="4916712"/>
                <a:ext cx="280525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32A70D73-EF78-49ED-9379-00DA1F3BEFC7}"/>
              </a:ext>
            </a:extLst>
          </p:cNvPr>
          <p:cNvGrpSpPr/>
          <p:nvPr/>
        </p:nvGrpSpPr>
        <p:grpSpPr>
          <a:xfrm>
            <a:off x="2887916" y="4473336"/>
            <a:ext cx="812080" cy="731266"/>
            <a:chOff x="140191" y="2006079"/>
            <a:chExt cx="2208413" cy="2030852"/>
          </a:xfrm>
        </p:grpSpPr>
        <p:grpSp>
          <p:nvGrpSpPr>
            <p:cNvPr id="72" name="Gruppieren 71">
              <a:extLst>
                <a:ext uri="{FF2B5EF4-FFF2-40B4-BE49-F238E27FC236}">
                  <a16:creationId xmlns:a16="http://schemas.microsoft.com/office/drawing/2014/main" id="{3FE04315-DC09-4B57-B269-D13B18459E07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74" name="Grafik 73">
                <a:extLst>
                  <a:ext uri="{FF2B5EF4-FFF2-40B4-BE49-F238E27FC236}">
                    <a16:creationId xmlns:a16="http://schemas.microsoft.com/office/drawing/2014/main" id="{110D7F04-CD12-4A22-8B0C-7A9CCD6495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75" name="Grafik 74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99AC015E-E9BE-4A1D-9774-3FD6810BE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76" name="Grafik 7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F4F9F045-12D7-41CF-9569-8612117401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77" name="Grafik 76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8BF9FD32-CCDC-42DD-9B1D-66376313E0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73" name="Grafik 7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1939D056-E2D2-4545-9C47-8F752F513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C23CF8AE-AA68-41BE-87B0-A6262A3844EC}"/>
                  </a:ext>
                </a:extLst>
              </p:cNvPr>
              <p:cNvSpPr txBox="1"/>
              <p:nvPr/>
            </p:nvSpPr>
            <p:spPr>
              <a:xfrm>
                <a:off x="3440339" y="48982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C23CF8AE-AA68-41BE-87B0-A6262A384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339" y="4898278"/>
                <a:ext cx="280525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69364C3E-DD90-46FC-B09B-47E2C72E5FCB}"/>
                  </a:ext>
                </a:extLst>
              </p:cNvPr>
              <p:cNvSpPr txBox="1"/>
              <p:nvPr/>
            </p:nvSpPr>
            <p:spPr>
              <a:xfrm>
                <a:off x="4669536" y="4908060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69364C3E-DD90-46FC-B09B-47E2C72E5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536" y="4908060"/>
                <a:ext cx="280525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755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14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071199" y="610742"/>
            <a:ext cx="5359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Avocado example likelihood function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1895877" y="2322284"/>
                <a:ext cx="356719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</m:e>
                      </m:d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de-DE" sz="3200" dirty="0"/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877" y="2322284"/>
                <a:ext cx="3567195" cy="4924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feld 8">
            <a:extLst>
              <a:ext uri="{FF2B5EF4-FFF2-40B4-BE49-F238E27FC236}">
                <a16:creationId xmlns:a16="http://schemas.microsoft.com/office/drawing/2014/main" id="{BD34E200-6800-4153-BD76-396EBE7ABD3C}"/>
              </a:ext>
            </a:extLst>
          </p:cNvPr>
          <p:cNvSpPr txBox="1"/>
          <p:nvPr/>
        </p:nvSpPr>
        <p:spPr>
          <a:xfrm rot="19411209">
            <a:off x="2351935" y="4590772"/>
            <a:ext cx="19837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6EA2E0"/>
                </a:solidFill>
              </a:rPr>
              <a:t>We arrived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877F6AA7-494C-4A7C-BC8E-0CD7E7D742B7}"/>
                  </a:ext>
                </a:extLst>
              </p:cNvPr>
              <p:cNvSpPr txBox="1"/>
              <p:nvPr/>
            </p:nvSpPr>
            <p:spPr>
              <a:xfrm>
                <a:off x="1895876" y="3141274"/>
                <a:ext cx="2486770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3200" dirty="0"/>
              </a:p>
            </p:txBody>
          </p:sp>
        </mc:Choice>
        <mc:Fallback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877F6AA7-494C-4A7C-BC8E-0CD7E7D742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5876" y="3141274"/>
                <a:ext cx="2486770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hteck 9">
            <a:extLst>
              <a:ext uri="{FF2B5EF4-FFF2-40B4-BE49-F238E27FC236}">
                <a16:creationId xmlns:a16="http://schemas.microsoft.com/office/drawing/2014/main" id="{74A74311-1D87-45D4-AF87-AC4533649ECE}"/>
              </a:ext>
            </a:extLst>
          </p:cNvPr>
          <p:cNvSpPr/>
          <p:nvPr/>
        </p:nvSpPr>
        <p:spPr>
          <a:xfrm>
            <a:off x="7049179" y="2245339"/>
            <a:ext cx="3122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>
                <a:solidFill>
                  <a:srgbClr val="6EA2E0"/>
                </a:solidFill>
              </a:rPr>
              <a:t>We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can</a:t>
            </a:r>
            <a:r>
              <a:rPr lang="de-DE" dirty="0">
                <a:solidFill>
                  <a:srgbClr val="6EA2E0"/>
                </a:solidFill>
              </a:rPr>
              <a:t> also </a:t>
            </a:r>
            <a:r>
              <a:rPr lang="de-DE" dirty="0" err="1">
                <a:solidFill>
                  <a:srgbClr val="6EA2E0"/>
                </a:solidFill>
              </a:rPr>
              <a:t>assume</a:t>
            </a:r>
            <a:r>
              <a:rPr lang="de-DE" dirty="0">
                <a:solidFill>
                  <a:srgbClr val="6EA2E0"/>
                </a:solidFill>
              </a:rPr>
              <a:t> same </a:t>
            </a:r>
            <a:r>
              <a:rPr lang="de-DE" dirty="0" err="1">
                <a:solidFill>
                  <a:srgbClr val="6EA2E0"/>
                </a:solidFill>
              </a:rPr>
              <a:t>variance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for</a:t>
            </a:r>
            <a:r>
              <a:rPr lang="de-DE" dirty="0">
                <a:solidFill>
                  <a:srgbClr val="6EA2E0"/>
                </a:solidFill>
              </a:rPr>
              <a:t> all </a:t>
            </a:r>
            <a:r>
              <a:rPr lang="de-DE" dirty="0" err="1">
                <a:solidFill>
                  <a:srgbClr val="6EA2E0"/>
                </a:solidFill>
              </a:rPr>
              <a:t>observations</a:t>
            </a:r>
            <a:endParaRPr lang="en-US" dirty="0">
              <a:solidFill>
                <a:srgbClr val="6EA2E0"/>
              </a:solidFill>
            </a:endParaRPr>
          </a:p>
        </p:txBody>
      </p: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E67F2D31-3570-4B98-BE74-9FE773BBE05B}"/>
              </a:ext>
            </a:extLst>
          </p:cNvPr>
          <p:cNvCxnSpPr>
            <a:cxnSpLocks/>
          </p:cNvCxnSpPr>
          <p:nvPr/>
        </p:nvCxnSpPr>
        <p:spPr>
          <a:xfrm>
            <a:off x="5537999" y="2635862"/>
            <a:ext cx="1333318" cy="0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AA6E74ED-FEA4-4E10-A58C-9659FC5E6ED1}"/>
                  </a:ext>
                </a:extLst>
              </p:cNvPr>
              <p:cNvSpPr txBox="1"/>
              <p:nvPr/>
            </p:nvSpPr>
            <p:spPr>
              <a:xfrm>
                <a:off x="4280439" y="4704757"/>
                <a:ext cx="3631122" cy="5324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32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𝑁𝑜𝑟𝑚𝑎𝑙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de-DE" sz="32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3200" dirty="0"/>
              </a:p>
            </p:txBody>
          </p:sp>
        </mc:Choice>
        <mc:Fallback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AA6E74ED-FEA4-4E10-A58C-9659FC5E6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0439" y="4704757"/>
                <a:ext cx="3631122" cy="532453"/>
              </a:xfrm>
              <a:prstGeom prst="rect">
                <a:avLst/>
              </a:prstGeom>
              <a:blipFill>
                <a:blip r:embed="rId4"/>
                <a:stretch>
                  <a:fillRect b="-8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hteck 15">
            <a:extLst>
              <a:ext uri="{FF2B5EF4-FFF2-40B4-BE49-F238E27FC236}">
                <a16:creationId xmlns:a16="http://schemas.microsoft.com/office/drawing/2014/main" id="{71C85827-33B9-49A9-B882-4C1EE600A81F}"/>
              </a:ext>
            </a:extLst>
          </p:cNvPr>
          <p:cNvSpPr/>
          <p:nvPr/>
        </p:nvSpPr>
        <p:spPr>
          <a:xfrm>
            <a:off x="4788719" y="4392188"/>
            <a:ext cx="31228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>
                <a:solidFill>
                  <a:srgbClr val="6EA2E0"/>
                </a:solidFill>
              </a:rPr>
              <a:t>This </a:t>
            </a:r>
            <a:r>
              <a:rPr lang="de-DE" dirty="0" err="1">
                <a:solidFill>
                  <a:srgbClr val="6EA2E0"/>
                </a:solidFill>
              </a:rPr>
              <a:t>can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be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written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as</a:t>
            </a:r>
            <a:r>
              <a:rPr lang="de-DE" dirty="0">
                <a:solidFill>
                  <a:srgbClr val="6EA2E0"/>
                </a:solidFill>
              </a:rPr>
              <a:t> </a:t>
            </a:r>
            <a:endParaRPr lang="en-US" dirty="0">
              <a:solidFill>
                <a:srgbClr val="6EA2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2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8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15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2209800" y="3632525"/>
            <a:ext cx="8181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Maximum likelihood estimate (MLE)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88FF8AD-4751-4970-9CC0-AA71243C833C}"/>
              </a:ext>
            </a:extLst>
          </p:cNvPr>
          <p:cNvSpPr txBox="1"/>
          <p:nvPr/>
        </p:nvSpPr>
        <p:spPr>
          <a:xfrm>
            <a:off x="2200275" y="1794200"/>
            <a:ext cx="8181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Frequentist: What is the most likely parameter?</a:t>
            </a:r>
          </a:p>
        </p:txBody>
      </p:sp>
    </p:spTree>
    <p:extLst>
      <p:ext uri="{BB962C8B-B14F-4D97-AF65-F5344CB8AC3E}">
        <p14:creationId xmlns:p14="http://schemas.microsoft.com/office/powerpoint/2010/main" val="54559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rafik 79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0BF11B98-D596-4C82-9324-7722B6A185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918517" y="499783"/>
            <a:ext cx="6118009" cy="4853523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6D6B0BC2-2B57-49E1-A78B-43AD927CBE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26" t="40000" r="13827" b="34584"/>
          <a:stretch/>
        </p:blipFill>
        <p:spPr>
          <a:xfrm rot="375434">
            <a:off x="5719234" y="4210353"/>
            <a:ext cx="1139047" cy="982936"/>
          </a:xfrm>
          <a:prstGeom prst="rect">
            <a:avLst/>
          </a:prstGeom>
        </p:spPr>
      </p:pic>
      <p:pic>
        <p:nvPicPr>
          <p:cNvPr id="51" name="Grafik 50" descr="Ein Bild, das erleuchtet, schwarz, dunkel, Vogel enthält.&#10;&#10;Automatisch generierte Beschreibung">
            <a:extLst>
              <a:ext uri="{FF2B5EF4-FFF2-40B4-BE49-F238E27FC236}">
                <a16:creationId xmlns:a16="http://schemas.microsoft.com/office/drawing/2014/main" id="{2CD14292-ADC1-4047-AE2A-9C88BE8E425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92"/>
          <a:stretch/>
        </p:blipFill>
        <p:spPr>
          <a:xfrm rot="375434">
            <a:off x="5996396" y="4373055"/>
            <a:ext cx="238914" cy="1334162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A0FE30B9-9BE6-407B-BBC5-3B71CF78BAB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5434">
            <a:off x="6300651" y="5015391"/>
            <a:ext cx="133937" cy="125424"/>
          </a:xfrm>
          <a:prstGeom prst="rect">
            <a:avLst/>
          </a:prstGeom>
        </p:spPr>
      </p:pic>
      <p:pic>
        <p:nvPicPr>
          <p:cNvPr id="53" name="Grafik 52" descr="Ein Bild, das erleuchtet, schwarz, dunkel, Vogel enthält.&#10;&#10;Automatisch generierte Beschreibung">
            <a:extLst>
              <a:ext uri="{FF2B5EF4-FFF2-40B4-BE49-F238E27FC236}">
                <a16:creationId xmlns:a16="http://schemas.microsoft.com/office/drawing/2014/main" id="{4B1029FF-F19C-4073-B5CD-53695BBE1A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89" t="-5072" r="3903" b="57063"/>
          <a:stretch/>
        </p:blipFill>
        <p:spPr>
          <a:xfrm rot="375434" flipV="1">
            <a:off x="6541498" y="4733908"/>
            <a:ext cx="238914" cy="640521"/>
          </a:xfrm>
          <a:prstGeom prst="rect">
            <a:avLst/>
          </a:prstGeom>
        </p:spPr>
      </p:pic>
      <p:pic>
        <p:nvPicPr>
          <p:cNvPr id="54" name="Grafik 53" descr="Ein Bild, das Feuerwerk, Tier enthält.&#10;&#10;Automatisch generierte Beschreibung">
            <a:extLst>
              <a:ext uri="{FF2B5EF4-FFF2-40B4-BE49-F238E27FC236}">
                <a16:creationId xmlns:a16="http://schemas.microsoft.com/office/drawing/2014/main" id="{E4F09D35-C0E6-40AF-94D5-9FE6D64763D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48" t="-3310" b="-1"/>
          <a:stretch/>
        </p:blipFill>
        <p:spPr>
          <a:xfrm rot="375434" flipH="1">
            <a:off x="6216162" y="4797749"/>
            <a:ext cx="38229" cy="57536"/>
          </a:xfrm>
          <a:prstGeom prst="rect">
            <a:avLst/>
          </a:prstGeom>
        </p:spPr>
      </p:pic>
      <p:pic>
        <p:nvPicPr>
          <p:cNvPr id="55" name="Grafik 54" descr="Ein Bild, das Hemd enthält.&#10;&#10;Automatisch generierte Beschreibung">
            <a:extLst>
              <a:ext uri="{FF2B5EF4-FFF2-40B4-BE49-F238E27FC236}">
                <a16:creationId xmlns:a16="http://schemas.microsoft.com/office/drawing/2014/main" id="{16033401-3FA2-4E52-AB74-75FC7D346B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2222">
            <a:off x="6220455" y="4567867"/>
            <a:ext cx="499769" cy="234491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3A080D1A-EBD4-4388-85FA-56586B811C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26" t="40000" r="13827" b="34584"/>
          <a:stretch/>
        </p:blipFill>
        <p:spPr>
          <a:xfrm>
            <a:off x="4915340" y="4279485"/>
            <a:ext cx="991484" cy="911766"/>
          </a:xfrm>
          <a:prstGeom prst="rect">
            <a:avLst/>
          </a:prstGeom>
        </p:spPr>
      </p:pic>
      <p:pic>
        <p:nvPicPr>
          <p:cNvPr id="44" name="Grafik 43" descr="Ein Bild, das erleuchtet, schwarz, dunkel, Vogel enthält.&#10;&#10;Automatisch generierte Beschreibung">
            <a:extLst>
              <a:ext uri="{FF2B5EF4-FFF2-40B4-BE49-F238E27FC236}">
                <a16:creationId xmlns:a16="http://schemas.microsoft.com/office/drawing/2014/main" id="{7894FA45-3A8E-400D-B0CC-80B1D409A9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92"/>
          <a:stretch/>
        </p:blipFill>
        <p:spPr>
          <a:xfrm>
            <a:off x="5189589" y="4446018"/>
            <a:ext cx="207963" cy="1237561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779C602B-159F-44E6-A050-7ED9BCF9810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6725" y="5016181"/>
            <a:ext cx="116585" cy="116342"/>
          </a:xfrm>
          <a:prstGeom prst="rect">
            <a:avLst/>
          </a:prstGeom>
        </p:spPr>
      </p:pic>
      <p:pic>
        <p:nvPicPr>
          <p:cNvPr id="46" name="Grafik 45" descr="Ein Bild, das erleuchtet, schwarz, dunkel, Vogel enthält.&#10;&#10;Automatisch generierte Beschreibung">
            <a:extLst>
              <a:ext uri="{FF2B5EF4-FFF2-40B4-BE49-F238E27FC236}">
                <a16:creationId xmlns:a16="http://schemas.microsoft.com/office/drawing/2014/main" id="{CE972CB5-8A69-46AB-B3B5-CB13331BD48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89" t="-5072" r="3903" b="57063"/>
          <a:stretch/>
        </p:blipFill>
        <p:spPr>
          <a:xfrm flipV="1">
            <a:off x="5662578" y="4725555"/>
            <a:ext cx="207963" cy="594144"/>
          </a:xfrm>
          <a:prstGeom prst="rect">
            <a:avLst/>
          </a:prstGeom>
        </p:spPr>
      </p:pic>
      <p:pic>
        <p:nvPicPr>
          <p:cNvPr id="47" name="Grafik 46" descr="Ein Bild, das Feuerwerk, Tier enthält.&#10;&#10;Automatisch generierte Beschreibung">
            <a:extLst>
              <a:ext uri="{FF2B5EF4-FFF2-40B4-BE49-F238E27FC236}">
                <a16:creationId xmlns:a16="http://schemas.microsoft.com/office/drawing/2014/main" id="{D8C076EA-76B3-44D3-B948-BF0B8535FDA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48" t="-3310" b="-1"/>
          <a:stretch/>
        </p:blipFill>
        <p:spPr>
          <a:xfrm flipH="1">
            <a:off x="5359999" y="4829068"/>
            <a:ext cx="33277" cy="53370"/>
          </a:xfrm>
          <a:prstGeom prst="rect">
            <a:avLst/>
          </a:prstGeom>
        </p:spPr>
      </p:pic>
      <p:pic>
        <p:nvPicPr>
          <p:cNvPr id="48" name="Grafik 47" descr="Ein Bild, das Hemd enthält.&#10;&#10;Automatisch generierte Beschreibung">
            <a:extLst>
              <a:ext uri="{FF2B5EF4-FFF2-40B4-BE49-F238E27FC236}">
                <a16:creationId xmlns:a16="http://schemas.microsoft.com/office/drawing/2014/main" id="{44EE25D4-20A8-424F-82EA-09D93C31467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6788">
            <a:off x="5349101" y="4592847"/>
            <a:ext cx="435024" cy="2175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16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  <a:blipFill>
                <a:blip r:embed="rId10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600691" y="420839"/>
            <a:ext cx="42091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6EA2E0"/>
                </a:solidFill>
              </a:rPr>
              <a:t>For simplicity we only look at the organic avocados</a:t>
            </a: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p:grpSp>
        <p:nvGrpSpPr>
          <p:cNvPr id="56" name="Gruppieren 55">
            <a:extLst>
              <a:ext uri="{FF2B5EF4-FFF2-40B4-BE49-F238E27FC236}">
                <a16:creationId xmlns:a16="http://schemas.microsoft.com/office/drawing/2014/main" id="{6D6914D2-8E6D-471C-B334-91889B23B5BC}"/>
              </a:ext>
            </a:extLst>
          </p:cNvPr>
          <p:cNvGrpSpPr/>
          <p:nvPr/>
        </p:nvGrpSpPr>
        <p:grpSpPr>
          <a:xfrm rot="304814">
            <a:off x="4096052" y="4539881"/>
            <a:ext cx="843048" cy="716794"/>
            <a:chOff x="140191" y="2006079"/>
            <a:chExt cx="2208413" cy="2030852"/>
          </a:xfrm>
        </p:grpSpPr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BBE12B90-7ED6-4C35-90B2-ABFC7650F478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59" name="Grafik 58">
                <a:extLst>
                  <a:ext uri="{FF2B5EF4-FFF2-40B4-BE49-F238E27FC236}">
                    <a16:creationId xmlns:a16="http://schemas.microsoft.com/office/drawing/2014/main" id="{65F9BF3F-EC9B-4C86-AD03-422CD0973A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0" name="Grafik 59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5C8CCB6-BC91-4F9F-BF67-63E27FEC56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61" name="Grafik 6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D5B81CD1-A2EE-469E-B97B-7FCBF75DF43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2" name="Grafik 61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CD9EEA9-2A26-4B46-A399-1F3718CD5F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58" name="Grafik 57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836ADCB-7A84-491C-9D8B-865F3F004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9F934D33-5381-4A90-98D1-90F4FDE20DAE}"/>
              </a:ext>
            </a:extLst>
          </p:cNvPr>
          <p:cNvGrpSpPr/>
          <p:nvPr/>
        </p:nvGrpSpPr>
        <p:grpSpPr>
          <a:xfrm>
            <a:off x="3282470" y="4208541"/>
            <a:ext cx="1104207" cy="994322"/>
            <a:chOff x="140191" y="2006079"/>
            <a:chExt cx="2208413" cy="2030852"/>
          </a:xfrm>
        </p:grpSpPr>
        <p:grpSp>
          <p:nvGrpSpPr>
            <p:cNvPr id="64" name="Gruppieren 63">
              <a:extLst>
                <a:ext uri="{FF2B5EF4-FFF2-40B4-BE49-F238E27FC236}">
                  <a16:creationId xmlns:a16="http://schemas.microsoft.com/office/drawing/2014/main" id="{A377E1F2-C37B-4D04-9DA4-D293A372258D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66" name="Grafik 65">
                <a:extLst>
                  <a:ext uri="{FF2B5EF4-FFF2-40B4-BE49-F238E27FC236}">
                    <a16:creationId xmlns:a16="http://schemas.microsoft.com/office/drawing/2014/main" id="{F54B3E50-FB5D-40CA-8E9F-6E422EDAE45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7" name="Grafik 66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77999841-2EB7-4998-B636-C1DBF163A3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68" name="Grafik 6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A929ADC-C500-4DCB-AD3E-D7C12E4FC1D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9" name="Grafik 68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4D050D7F-F036-49E1-9D56-C5EC19DBAB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65" name="Grafik 64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A948F5F3-4B91-4C0A-8F36-25DE212963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9E76E6B0-2F9C-4E64-81A0-2BF2DE847CB4}"/>
                  </a:ext>
                </a:extLst>
              </p:cNvPr>
              <p:cNvSpPr txBox="1"/>
              <p:nvPr/>
            </p:nvSpPr>
            <p:spPr>
              <a:xfrm>
                <a:off x="4001021" y="4916712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9E76E6B0-2F9C-4E64-81A0-2BF2DE847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1021" y="4916712"/>
                <a:ext cx="280525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32A70D73-EF78-49ED-9379-00DA1F3BEFC7}"/>
              </a:ext>
            </a:extLst>
          </p:cNvPr>
          <p:cNvGrpSpPr/>
          <p:nvPr/>
        </p:nvGrpSpPr>
        <p:grpSpPr>
          <a:xfrm>
            <a:off x="2887916" y="4473336"/>
            <a:ext cx="812080" cy="731266"/>
            <a:chOff x="140191" y="2006079"/>
            <a:chExt cx="2208413" cy="2030852"/>
          </a:xfrm>
        </p:grpSpPr>
        <p:grpSp>
          <p:nvGrpSpPr>
            <p:cNvPr id="72" name="Gruppieren 71">
              <a:extLst>
                <a:ext uri="{FF2B5EF4-FFF2-40B4-BE49-F238E27FC236}">
                  <a16:creationId xmlns:a16="http://schemas.microsoft.com/office/drawing/2014/main" id="{3FE04315-DC09-4B57-B269-D13B18459E07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74" name="Grafik 73">
                <a:extLst>
                  <a:ext uri="{FF2B5EF4-FFF2-40B4-BE49-F238E27FC236}">
                    <a16:creationId xmlns:a16="http://schemas.microsoft.com/office/drawing/2014/main" id="{110D7F04-CD12-4A22-8B0C-7A9CCD6495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75" name="Grafik 74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99AC015E-E9BE-4A1D-9774-3FD6810BE6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76" name="Grafik 7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F4F9F045-12D7-41CF-9569-86121174012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77" name="Grafik 76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8BF9FD32-CCDC-42DD-9B1D-66376313E0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73" name="Grafik 7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1939D056-E2D2-4545-9C47-8F752F513D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C23CF8AE-AA68-41BE-87B0-A6262A3844EC}"/>
                  </a:ext>
                </a:extLst>
              </p:cNvPr>
              <p:cNvSpPr txBox="1"/>
              <p:nvPr/>
            </p:nvSpPr>
            <p:spPr>
              <a:xfrm>
                <a:off x="3440339" y="48982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8" name="Textfeld 77">
                <a:extLst>
                  <a:ext uri="{FF2B5EF4-FFF2-40B4-BE49-F238E27FC236}">
                    <a16:creationId xmlns:a16="http://schemas.microsoft.com/office/drawing/2014/main" id="{C23CF8AE-AA68-41BE-87B0-A6262A3844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40339" y="4898278"/>
                <a:ext cx="280525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69364C3E-DD90-46FC-B09B-47E2C72E5FCB}"/>
                  </a:ext>
                </a:extLst>
              </p:cNvPr>
              <p:cNvSpPr txBox="1"/>
              <p:nvPr/>
            </p:nvSpPr>
            <p:spPr>
              <a:xfrm>
                <a:off x="4669536" y="4908060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79" name="Textfeld 78">
                <a:extLst>
                  <a:ext uri="{FF2B5EF4-FFF2-40B4-BE49-F238E27FC236}">
                    <a16:creationId xmlns:a16="http://schemas.microsoft.com/office/drawing/2014/main" id="{69364C3E-DD90-46FC-B09B-47E2C72E5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9536" y="4908060"/>
                <a:ext cx="280525" cy="43088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469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8" grpId="0"/>
      <p:bldP spid="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Gerader Verbinder 80">
            <a:extLst>
              <a:ext uri="{FF2B5EF4-FFF2-40B4-BE49-F238E27FC236}">
                <a16:creationId xmlns:a16="http://schemas.microsoft.com/office/drawing/2014/main" id="{0D356BD8-9E55-4C4C-B5DB-ABFAC71AD3BC}"/>
              </a:ext>
            </a:extLst>
          </p:cNvPr>
          <p:cNvCxnSpPr>
            <a:cxnSpLocks/>
          </p:cNvCxnSpPr>
          <p:nvPr/>
        </p:nvCxnSpPr>
        <p:spPr>
          <a:xfrm>
            <a:off x="5907945" y="518910"/>
            <a:ext cx="20927" cy="4894853"/>
          </a:xfrm>
          <a:prstGeom prst="line">
            <a:avLst/>
          </a:prstGeom>
          <a:ln w="57150">
            <a:solidFill>
              <a:srgbClr val="6216B6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FA32AAC-9924-418B-9851-F35396E41B3F}"/>
              </a:ext>
            </a:extLst>
          </p:cNvPr>
          <p:cNvGrpSpPr/>
          <p:nvPr/>
        </p:nvGrpSpPr>
        <p:grpSpPr>
          <a:xfrm rot="375434">
            <a:off x="5690310" y="4208772"/>
            <a:ext cx="1139047" cy="1513694"/>
            <a:chOff x="2608598" y="2069186"/>
            <a:chExt cx="2208413" cy="3127454"/>
          </a:xfrm>
        </p:grpSpPr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D6B0BC2-2B57-49E1-A78B-43AD927CB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51" name="Grafik 50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2CD14292-ADC1-4047-AE2A-9C88BE8E4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A0FE30B9-9BE6-407B-BBC5-3B71CF7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53" name="Grafik 52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B1029FF-F19C-4073-B5CD-53695BBE1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54" name="Grafik 53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E4F09D35-C0E6-40AF-94D5-9FE6D6476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5" name="Grafik 54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16033401-3FA2-4E52-AB74-75FC7D346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5EECA802-0ECC-43C0-A27F-AB2D22734FB4}"/>
              </a:ext>
            </a:extLst>
          </p:cNvPr>
          <p:cNvGrpSpPr/>
          <p:nvPr/>
        </p:nvGrpSpPr>
        <p:grpSpPr>
          <a:xfrm>
            <a:off x="4915340" y="4279485"/>
            <a:ext cx="991484" cy="1404094"/>
            <a:chOff x="2608598" y="2069186"/>
            <a:chExt cx="2208413" cy="3127454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3A080D1A-EBD4-4388-85FA-56586B81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4" name="Grafik 4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7894FA45-3A8E-400D-B0CC-80B1D409A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779C602B-159F-44E6-A050-7ED9BCF98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CE972CB5-8A69-46AB-B3B5-CB13331BD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7" name="Grafik 46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8C076EA-76B3-44D3-B948-BF0B8535F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8" name="Grafik 47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4EE25D4-20A8-424F-82EA-09D93C314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17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  <a:blipFill>
                <a:blip r:embed="rId10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-15392" y="499783"/>
            <a:ext cx="5582005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Maximum likelihood</a:t>
            </a:r>
          </a:p>
          <a:p>
            <a:pPr algn="ctr"/>
            <a:endParaRPr lang="en-US" sz="3200" dirty="0">
              <a:solidFill>
                <a:srgbClr val="6EA2E0"/>
              </a:solidFill>
            </a:endParaRPr>
          </a:p>
          <a:p>
            <a:pPr algn="ctr"/>
            <a:endParaRPr lang="en-US" sz="3200" dirty="0">
              <a:solidFill>
                <a:srgbClr val="6EA2E0"/>
              </a:solidFill>
            </a:endParaRP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/>
              <p:nvPr/>
            </p:nvSpPr>
            <p:spPr>
              <a:xfrm>
                <a:off x="643200" y="1571480"/>
                <a:ext cx="4285162" cy="13849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rgbClr val="4472C4"/>
                    </a:solidFill>
                  </a:rPr>
                  <a:t>Let’s say we do not know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. (In reality this is always the case)</a:t>
                </a:r>
              </a:p>
              <a:p>
                <a:endParaRPr lang="en-US" dirty="0">
                  <a:solidFill>
                    <a:srgbClr val="4472C4"/>
                  </a:solidFill>
                </a:endParaRPr>
              </a:p>
              <a:p>
                <a:r>
                  <a:rPr lang="en-US" dirty="0">
                    <a:solidFill>
                      <a:srgbClr val="4472C4"/>
                    </a:solidFill>
                  </a:rPr>
                  <a:t>Which estimate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makes the data most likely?</a:t>
                </a:r>
                <a:r>
                  <a:rPr lang="de-DE" dirty="0">
                    <a:solidFill>
                      <a:srgbClr val="4472C4"/>
                    </a:solidFill>
                  </a:rPr>
                  <a:t> </a:t>
                </a:r>
                <a:endParaRPr lang="en-US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200" y="1571480"/>
                <a:ext cx="4285162" cy="1384995"/>
              </a:xfrm>
              <a:prstGeom prst="rect">
                <a:avLst/>
              </a:prstGeom>
              <a:blipFill>
                <a:blip r:embed="rId13"/>
                <a:stretch>
                  <a:fillRect l="-3419" t="-5727" r="-2564" b="-92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3417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03789 -0.00116 " pathEditMode="relative" rAng="0" ptsTypes="AA">
                                      <p:cBhvr>
                                        <p:cTn id="14" dur="1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89 -0.00116 L 0.04049 -0.00116 " pathEditMode="relative" rAng="0" ptsTypes="AA">
                                      <p:cBhvr>
                                        <p:cTn id="17" dur="1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49 -0.00116 L 2.5E-6 -4.44444E-6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18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1658730" y="324962"/>
            <a:ext cx="85343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Maximum likelihood estimate (MLE)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p:sp>
        <p:nvSpPr>
          <p:cNvPr id="7" name="Freihandform: Form 6">
            <a:extLst>
              <a:ext uri="{FF2B5EF4-FFF2-40B4-BE49-F238E27FC236}">
                <a16:creationId xmlns:a16="http://schemas.microsoft.com/office/drawing/2014/main" id="{CF72F2B4-489F-444A-B52F-790830C5F40E}"/>
              </a:ext>
            </a:extLst>
          </p:cNvPr>
          <p:cNvSpPr/>
          <p:nvPr/>
        </p:nvSpPr>
        <p:spPr>
          <a:xfrm>
            <a:off x="2714625" y="2209328"/>
            <a:ext cx="6886575" cy="3181822"/>
          </a:xfrm>
          <a:custGeom>
            <a:avLst/>
            <a:gdLst>
              <a:gd name="connsiteX0" fmla="*/ 0 w 6886575"/>
              <a:gd name="connsiteY0" fmla="*/ 3096097 h 3181822"/>
              <a:gd name="connsiteX1" fmla="*/ 1314450 w 6886575"/>
              <a:gd name="connsiteY1" fmla="*/ 733897 h 3181822"/>
              <a:gd name="connsiteX2" fmla="*/ 2800350 w 6886575"/>
              <a:gd name="connsiteY2" fmla="*/ 67147 h 3181822"/>
              <a:gd name="connsiteX3" fmla="*/ 3838575 w 6886575"/>
              <a:gd name="connsiteY3" fmla="*/ 238597 h 3181822"/>
              <a:gd name="connsiteX4" fmla="*/ 6038850 w 6886575"/>
              <a:gd name="connsiteY4" fmla="*/ 1972147 h 3181822"/>
              <a:gd name="connsiteX5" fmla="*/ 6886575 w 6886575"/>
              <a:gd name="connsiteY5" fmla="*/ 3181822 h 318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86575" h="3181822">
                <a:moveTo>
                  <a:pt x="0" y="3096097"/>
                </a:moveTo>
                <a:cubicBezTo>
                  <a:pt x="423862" y="2167409"/>
                  <a:pt x="847725" y="1238722"/>
                  <a:pt x="1314450" y="733897"/>
                </a:cubicBezTo>
                <a:cubicBezTo>
                  <a:pt x="1781175" y="229072"/>
                  <a:pt x="2379663" y="149697"/>
                  <a:pt x="2800350" y="67147"/>
                </a:cubicBezTo>
                <a:cubicBezTo>
                  <a:pt x="3221037" y="-15403"/>
                  <a:pt x="3298825" y="-78903"/>
                  <a:pt x="3838575" y="238597"/>
                </a:cubicBezTo>
                <a:cubicBezTo>
                  <a:pt x="4378325" y="556097"/>
                  <a:pt x="5530850" y="1481609"/>
                  <a:pt x="6038850" y="1972147"/>
                </a:cubicBezTo>
                <a:cubicBezTo>
                  <a:pt x="6546850" y="2462684"/>
                  <a:pt x="6716712" y="2822253"/>
                  <a:pt x="6886575" y="3181822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05239" y="368572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05239" y="368572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73913" r="-260870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C038E85D-D64D-4200-B0D8-7103EBF5B5B8}"/>
              </a:ext>
            </a:extLst>
          </p:cNvPr>
          <p:cNvSpPr/>
          <p:nvPr/>
        </p:nvSpPr>
        <p:spPr>
          <a:xfrm>
            <a:off x="5848349" y="2095499"/>
            <a:ext cx="161925" cy="180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7D225838-03AF-4D23-BC93-D9EF7F9A608B}"/>
              </a:ext>
            </a:extLst>
          </p:cNvPr>
          <p:cNvSpPr txBox="1"/>
          <p:nvPr/>
        </p:nvSpPr>
        <p:spPr>
          <a:xfrm>
            <a:off x="4015331" y="2951149"/>
            <a:ext cx="4285162" cy="2492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We can solve this computationally 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or for many cases also analytically by finding the functions maximum with the help of its derivative.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For the normal distribution the MLE is its mean. You will/have proof(</a:t>
            </a:r>
            <a:r>
              <a:rPr lang="en-GB" dirty="0" err="1">
                <a:solidFill>
                  <a:srgbClr val="4472C4"/>
                </a:solidFill>
              </a:rPr>
              <a:t>en</a:t>
            </a:r>
            <a:r>
              <a:rPr lang="en-GB" dirty="0">
                <a:solidFill>
                  <a:srgbClr val="4472C4"/>
                </a:solidFill>
              </a:rPr>
              <a:t>) this in </a:t>
            </a:r>
            <a:r>
              <a:rPr lang="en-GB" dirty="0" err="1">
                <a:solidFill>
                  <a:srgbClr val="4472C4"/>
                </a:solidFill>
              </a:rPr>
              <a:t>Neuroinformatics</a:t>
            </a:r>
            <a:r>
              <a:rPr lang="en-GB" dirty="0">
                <a:solidFill>
                  <a:srgbClr val="4472C4"/>
                </a:solidFill>
              </a:rPr>
              <a:t>.</a:t>
            </a:r>
            <a:endParaRPr lang="en-US" dirty="0">
              <a:solidFill>
                <a:srgbClr val="4472C4"/>
              </a:solidFill>
            </a:endParaRP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9418268B-2EF7-4577-94E8-B8C034A5BFE1}"/>
              </a:ext>
            </a:extLst>
          </p:cNvPr>
          <p:cNvSpPr txBox="1"/>
          <p:nvPr/>
        </p:nvSpPr>
        <p:spPr>
          <a:xfrm rot="1534072">
            <a:off x="6808265" y="1921316"/>
            <a:ext cx="428516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In reality the likelihood function for normal distributions never looks like this!</a:t>
            </a:r>
          </a:p>
          <a:p>
            <a:endParaRPr lang="en-GB" dirty="0">
              <a:solidFill>
                <a:srgbClr val="FF0000"/>
              </a:solidFill>
            </a:endParaRPr>
          </a:p>
          <a:p>
            <a:r>
              <a:rPr lang="en-GB" dirty="0">
                <a:solidFill>
                  <a:srgbClr val="FF0000"/>
                </a:solidFill>
              </a:rPr>
              <a:t>Same holds for the other drawn functions on the next slides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00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37" grpId="0"/>
      <p:bldP spid="3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19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2819400" y="3334537"/>
            <a:ext cx="65817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Maximum a posteriori (MAP)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F0FC96F-60A4-44B4-BDC6-8049E4540AFB}"/>
              </a:ext>
            </a:extLst>
          </p:cNvPr>
          <p:cNvSpPr txBox="1"/>
          <p:nvPr/>
        </p:nvSpPr>
        <p:spPr>
          <a:xfrm>
            <a:off x="2819400" y="1628405"/>
            <a:ext cx="8181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Bayesian: What is the most likely parameter?</a:t>
            </a:r>
          </a:p>
        </p:txBody>
      </p:sp>
    </p:spTree>
    <p:extLst>
      <p:ext uri="{BB962C8B-B14F-4D97-AF65-F5344CB8AC3E}">
        <p14:creationId xmlns:p14="http://schemas.microsoft.com/office/powerpoint/2010/main" val="3344253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1772574" y="2813447"/>
            <a:ext cx="864685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6EA2E0"/>
                </a:solidFill>
              </a:rPr>
              <a:t>We start with something you already know…</a:t>
            </a:r>
          </a:p>
          <a:p>
            <a:pPr algn="ctr"/>
            <a:r>
              <a:rPr lang="en-US" sz="4200" dirty="0">
                <a:solidFill>
                  <a:srgbClr val="6EA2E0"/>
                </a:solidFill>
              </a:rPr>
              <a:t>Likelihood function  </a:t>
            </a:r>
          </a:p>
        </p:txBody>
      </p:sp>
    </p:spTree>
    <p:extLst>
      <p:ext uri="{BB962C8B-B14F-4D97-AF65-F5344CB8AC3E}">
        <p14:creationId xmlns:p14="http://schemas.microsoft.com/office/powerpoint/2010/main" val="2361789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20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071199" y="610742"/>
            <a:ext cx="5359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Posterior distribution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  <m: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de-DE" sz="780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sz="7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024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rafik 79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0BF11B98-D596-4C82-9324-7722B6A185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884013" y="499783"/>
            <a:ext cx="6118009" cy="4853523"/>
          </a:xfrm>
          <a:prstGeom prst="rect">
            <a:avLst/>
          </a:prstGeom>
        </p:spPr>
      </p:pic>
      <p:cxnSp>
        <p:nvCxnSpPr>
          <p:cNvPr id="81" name="Gerader Verbinder 80">
            <a:extLst>
              <a:ext uri="{FF2B5EF4-FFF2-40B4-BE49-F238E27FC236}">
                <a16:creationId xmlns:a16="http://schemas.microsoft.com/office/drawing/2014/main" id="{0D356BD8-9E55-4C4C-B5DB-ABFAC71AD3BC}"/>
              </a:ext>
            </a:extLst>
          </p:cNvPr>
          <p:cNvCxnSpPr>
            <a:cxnSpLocks/>
          </p:cNvCxnSpPr>
          <p:nvPr/>
        </p:nvCxnSpPr>
        <p:spPr>
          <a:xfrm>
            <a:off x="5907945" y="518910"/>
            <a:ext cx="20927" cy="4894853"/>
          </a:xfrm>
          <a:prstGeom prst="line">
            <a:avLst/>
          </a:prstGeom>
          <a:ln w="57150">
            <a:solidFill>
              <a:srgbClr val="6216B6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FA32AAC-9924-418B-9851-F35396E41B3F}"/>
              </a:ext>
            </a:extLst>
          </p:cNvPr>
          <p:cNvGrpSpPr/>
          <p:nvPr/>
        </p:nvGrpSpPr>
        <p:grpSpPr>
          <a:xfrm rot="375434">
            <a:off x="5690310" y="4208772"/>
            <a:ext cx="1139047" cy="1513694"/>
            <a:chOff x="2608598" y="2069186"/>
            <a:chExt cx="2208413" cy="3127454"/>
          </a:xfrm>
        </p:grpSpPr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D6B0BC2-2B57-49E1-A78B-43AD927CB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51" name="Grafik 50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2CD14292-ADC1-4047-AE2A-9C88BE8E4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A0FE30B9-9BE6-407B-BBC5-3B71CF7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53" name="Grafik 52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B1029FF-F19C-4073-B5CD-53695BBE1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54" name="Grafik 53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E4F09D35-C0E6-40AF-94D5-9FE6D6476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5" name="Grafik 54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16033401-3FA2-4E52-AB74-75FC7D346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5EECA802-0ECC-43C0-A27F-AB2D22734FB4}"/>
              </a:ext>
            </a:extLst>
          </p:cNvPr>
          <p:cNvGrpSpPr/>
          <p:nvPr/>
        </p:nvGrpSpPr>
        <p:grpSpPr>
          <a:xfrm>
            <a:off x="4915340" y="4279485"/>
            <a:ext cx="991484" cy="1404094"/>
            <a:chOff x="2608598" y="2069186"/>
            <a:chExt cx="2208413" cy="3127454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3A080D1A-EBD4-4388-85FA-56586B81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4" name="Grafik 4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7894FA45-3A8E-400D-B0CC-80B1D409A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779C602B-159F-44E6-A050-7ED9BCF98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CE972CB5-8A69-46AB-B3B5-CB13331BD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7" name="Grafik 46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8C076EA-76B3-44D3-B948-BF0B8535F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8" name="Grafik 47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4EE25D4-20A8-424F-82EA-09D93C314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1184" y="4982876"/>
                <a:ext cx="280525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6EA2E0"/>
                </a:solidFill>
              </a:rPr>
              <a:t>Tallulah</a:t>
            </a:r>
            <a:r>
              <a:rPr lang="de-DE" dirty="0">
                <a:solidFill>
                  <a:srgbClr val="6EA2E0"/>
                </a:solidFill>
              </a:rPr>
              <a:t> Jansen • Jona </a:t>
            </a:r>
            <a:r>
              <a:rPr lang="de-DE" dirty="0" err="1">
                <a:solidFill>
                  <a:srgbClr val="6EA2E0"/>
                </a:solidFill>
              </a:rPr>
              <a:t>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21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  <a:blipFill>
                <a:blip r:embed="rId10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69103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2085" y="4953073"/>
                <a:ext cx="280525" cy="430887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-15392" y="499783"/>
            <a:ext cx="5582005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Maximum a posteriori (MAP)</a:t>
            </a:r>
          </a:p>
          <a:p>
            <a:pPr algn="ctr"/>
            <a:endParaRPr lang="en-US" sz="3200" dirty="0">
              <a:solidFill>
                <a:srgbClr val="6EA2E0"/>
              </a:solidFill>
            </a:endParaRPr>
          </a:p>
          <a:p>
            <a:pPr algn="ctr"/>
            <a:endParaRPr lang="en-US" sz="3200" dirty="0">
              <a:solidFill>
                <a:srgbClr val="6EA2E0"/>
              </a:solidFill>
            </a:endParaRP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/>
              <p:nvPr/>
            </p:nvSpPr>
            <p:spPr>
              <a:xfrm>
                <a:off x="519375" y="2142980"/>
                <a:ext cx="4285162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rgbClr val="4472C4"/>
                    </a:solidFill>
                  </a:rPr>
                  <a:t>Which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de-DE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gives us the highest </a:t>
                </a:r>
                <a:r>
                  <a:rPr lang="en-US" b="1" dirty="0">
                    <a:solidFill>
                      <a:srgbClr val="4472C4"/>
                    </a:solidFill>
                  </a:rPr>
                  <a:t>posterior probability</a:t>
                </a:r>
                <a:r>
                  <a:rPr lang="en-US" dirty="0">
                    <a:solidFill>
                      <a:srgbClr val="4472C4"/>
                    </a:solidFill>
                  </a:rPr>
                  <a:t>?  </a:t>
                </a:r>
                <a:r>
                  <a:rPr lang="de-DE" dirty="0">
                    <a:solidFill>
                      <a:srgbClr val="4472C4"/>
                    </a:solidFill>
                  </a:rPr>
                  <a:t> </a:t>
                </a:r>
                <a:endParaRPr lang="en-US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375" y="2142980"/>
                <a:ext cx="4285162" cy="553998"/>
              </a:xfrm>
              <a:prstGeom prst="rect">
                <a:avLst/>
              </a:prstGeom>
              <a:blipFill>
                <a:blip r:embed="rId13"/>
                <a:stretch>
                  <a:fillRect l="-3272" t="-14444" b="-2555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583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22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2771685" y="431082"/>
            <a:ext cx="64771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Maximum a posteriori (MAP)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80000" t="-463" r="-266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C038E85D-D64D-4200-B0D8-7103EBF5B5B8}"/>
              </a:ext>
            </a:extLst>
          </p:cNvPr>
          <p:cNvSpPr/>
          <p:nvPr/>
        </p:nvSpPr>
        <p:spPr>
          <a:xfrm>
            <a:off x="4543424" y="1427182"/>
            <a:ext cx="161925" cy="180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7D225838-03AF-4D23-BC93-D9EF7F9A608B}"/>
              </a:ext>
            </a:extLst>
          </p:cNvPr>
          <p:cNvSpPr txBox="1"/>
          <p:nvPr/>
        </p:nvSpPr>
        <p:spPr>
          <a:xfrm>
            <a:off x="2692400" y="3249995"/>
            <a:ext cx="4285162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MAP can be computationally inferred (e.g. Newton Raphson algorithm)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Use for instance the </a:t>
            </a:r>
            <a:r>
              <a:rPr lang="en-GB" dirty="0" err="1">
                <a:solidFill>
                  <a:srgbClr val="4472C4"/>
                </a:solidFill>
              </a:rPr>
              <a:t>optim</a:t>
            </a:r>
            <a:r>
              <a:rPr lang="en-GB" dirty="0">
                <a:solidFill>
                  <a:srgbClr val="4472C4"/>
                </a:solidFill>
              </a:rPr>
              <a:t> function in R. 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endParaRPr lang="en-GB" dirty="0">
              <a:solidFill>
                <a:srgbClr val="4472C4"/>
              </a:solidFill>
            </a:endParaRPr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>
            <a:off x="2628900" y="1517670"/>
            <a:ext cx="6858000" cy="3682980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179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23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2409825" y="395031"/>
            <a:ext cx="76867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Mean of posterior distribution</a:t>
            </a:r>
          </a:p>
        </p:txBody>
      </p:sp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80000" t="-463" r="-266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>
            <a:off x="2628900" y="1517670"/>
            <a:ext cx="6858000" cy="3682980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Gerade Verbindung mit Pfeil 8">
            <a:extLst>
              <a:ext uri="{FF2B5EF4-FFF2-40B4-BE49-F238E27FC236}">
                <a16:creationId xmlns:a16="http://schemas.microsoft.com/office/drawing/2014/main" id="{EB251054-5C7A-4B5D-AF07-5B5612ED867F}"/>
              </a:ext>
            </a:extLst>
          </p:cNvPr>
          <p:cNvCxnSpPr>
            <a:cxnSpLocks/>
          </p:cNvCxnSpPr>
          <p:nvPr/>
        </p:nvCxnSpPr>
        <p:spPr>
          <a:xfrm flipH="1">
            <a:off x="5620605" y="1213561"/>
            <a:ext cx="846870" cy="10513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>
            <a:extLst>
              <a:ext uri="{FF2B5EF4-FFF2-40B4-BE49-F238E27FC236}">
                <a16:creationId xmlns:a16="http://schemas.microsoft.com/office/drawing/2014/main" id="{A7E060FD-0800-4592-A4B5-451A5C5C101E}"/>
              </a:ext>
            </a:extLst>
          </p:cNvPr>
          <p:cNvSpPr/>
          <p:nvPr/>
        </p:nvSpPr>
        <p:spPr>
          <a:xfrm>
            <a:off x="5415499" y="2274078"/>
            <a:ext cx="180975" cy="190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B6E06E6B-2B51-48A2-A625-038B1F477F5A}"/>
              </a:ext>
            </a:extLst>
          </p:cNvPr>
          <p:cNvSpPr txBox="1"/>
          <p:nvPr/>
        </p:nvSpPr>
        <p:spPr>
          <a:xfrm>
            <a:off x="2845344" y="3142572"/>
            <a:ext cx="4285162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More holistic than the MAP estimate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We can solve this computationally (e.g. MCMC Metropolis Hastings algorithm)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The mean (unlike MAP, think why?) depends on the normalizing constant which is hardest to compute.  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endParaRPr lang="en-GB" dirty="0">
              <a:solidFill>
                <a:srgbClr val="4472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89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E85D83F-FF86-44D2-B7CF-2BB08E67B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065E-7A95-469C-AF5B-95CBD4F9E7FC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2A9F4D9-80F5-4CC8-B260-B060C27EC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A8B178-8361-49BD-919B-E909807E9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24</a:t>
            </a:fld>
            <a:endParaRPr lang="de-DE"/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45221A59-38FF-4BF0-A18B-560B54A113FF}"/>
              </a:ext>
            </a:extLst>
          </p:cNvPr>
          <p:cNvSpPr txBox="1"/>
          <p:nvPr/>
        </p:nvSpPr>
        <p:spPr>
          <a:xfrm>
            <a:off x="2241235" y="739353"/>
            <a:ext cx="73974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For some conditions MAP = MLE  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7F599A43-7E50-42E4-966E-00AADA449D52}"/>
              </a:ext>
            </a:extLst>
          </p:cNvPr>
          <p:cNvSpPr txBox="1"/>
          <p:nvPr/>
        </p:nvSpPr>
        <p:spPr>
          <a:xfrm>
            <a:off x="2383982" y="1966525"/>
            <a:ext cx="6366318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See HW7 exercise 1. 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Hint: Does the position of the maximum changes when multiplied by a constant factor?</a:t>
            </a:r>
          </a:p>
          <a:p>
            <a:pPr marL="285750" indent="-285750">
              <a:buFontTx/>
              <a:buChar char="-"/>
            </a:pPr>
            <a:endParaRPr lang="de-DE" dirty="0">
              <a:solidFill>
                <a:srgbClr val="4472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9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25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305175" y="3422975"/>
            <a:ext cx="47936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Credible intervals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B16D30D2-F920-4DFA-BA40-8DBA715C1007}"/>
              </a:ext>
            </a:extLst>
          </p:cNvPr>
          <p:cNvSpPr txBox="1"/>
          <p:nvPr/>
        </p:nvSpPr>
        <p:spPr>
          <a:xfrm>
            <a:off x="3305175" y="1822775"/>
            <a:ext cx="8181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Bayesian: How credible is our estimate?</a:t>
            </a:r>
          </a:p>
        </p:txBody>
      </p:sp>
    </p:spTree>
    <p:extLst>
      <p:ext uri="{BB962C8B-B14F-4D97-AF65-F5344CB8AC3E}">
        <p14:creationId xmlns:p14="http://schemas.microsoft.com/office/powerpoint/2010/main" val="374293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26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80000" t="-463" r="-266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C038E85D-D64D-4200-B0D8-7103EBF5B5B8}"/>
              </a:ext>
            </a:extLst>
          </p:cNvPr>
          <p:cNvSpPr/>
          <p:nvPr/>
        </p:nvSpPr>
        <p:spPr>
          <a:xfrm>
            <a:off x="4543424" y="1427182"/>
            <a:ext cx="161925" cy="180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>
            <a:off x="2628900" y="1517670"/>
            <a:ext cx="6858000" cy="3682980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A3D0797E-FF49-4DD2-9F50-C51203420090}"/>
              </a:ext>
            </a:extLst>
          </p:cNvPr>
          <p:cNvCxnSpPr>
            <a:cxnSpLocks/>
          </p:cNvCxnSpPr>
          <p:nvPr/>
        </p:nvCxnSpPr>
        <p:spPr>
          <a:xfrm>
            <a:off x="4059340" y="1809241"/>
            <a:ext cx="84110" cy="3858534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5A9039A1-F23E-421D-91B7-18EA4E092250}"/>
              </a:ext>
            </a:extLst>
          </p:cNvPr>
          <p:cNvCxnSpPr>
            <a:cxnSpLocks/>
          </p:cNvCxnSpPr>
          <p:nvPr/>
        </p:nvCxnSpPr>
        <p:spPr>
          <a:xfrm>
            <a:off x="5029162" y="1783424"/>
            <a:ext cx="104775" cy="3836016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>
            <a:extLst>
              <a:ext uri="{FF2B5EF4-FFF2-40B4-BE49-F238E27FC236}">
                <a16:creationId xmlns:a16="http://schemas.microsoft.com/office/drawing/2014/main" id="{167F56F3-2D52-4033-AE5E-40B6B10E6543}"/>
              </a:ext>
            </a:extLst>
          </p:cNvPr>
          <p:cNvSpPr txBox="1"/>
          <p:nvPr/>
        </p:nvSpPr>
        <p:spPr>
          <a:xfrm>
            <a:off x="2096930" y="381184"/>
            <a:ext cx="7998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How credible is our result?</a:t>
            </a:r>
          </a:p>
        </p:txBody>
      </p: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B1566174-607C-49F2-B30B-8EF9D2FB5F36}"/>
              </a:ext>
            </a:extLst>
          </p:cNvPr>
          <p:cNvCxnSpPr>
            <a:cxnSpLocks/>
          </p:cNvCxnSpPr>
          <p:nvPr/>
        </p:nvCxnSpPr>
        <p:spPr>
          <a:xfrm flipH="1">
            <a:off x="2847976" y="1730288"/>
            <a:ext cx="3743324" cy="7813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7566CF37-66E1-4759-9D71-2DF224CBE42C}"/>
                  </a:ext>
                </a:extLst>
              </p:cNvPr>
              <p:cNvSpPr/>
              <p:nvPr/>
            </p:nvSpPr>
            <p:spPr>
              <a:xfrm>
                <a:off x="6648104" y="1494334"/>
                <a:ext cx="5421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.1</m:t>
                      </m:r>
                    </m:oMath>
                  </m:oMathPara>
                </a14:m>
                <a:endParaRPr lang="de-DE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7566CF37-66E1-4759-9D71-2DF224CBE4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8104" y="1494334"/>
                <a:ext cx="54213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/>
              <p:nvPr/>
            </p:nvSpPr>
            <p:spPr>
              <a:xfrm>
                <a:off x="6671176" y="2071974"/>
                <a:ext cx="5421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1176" y="2071974"/>
                <a:ext cx="542136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C76141C9-C1B1-4828-BE2D-3BD266C2DD8C}"/>
              </a:ext>
            </a:extLst>
          </p:cNvPr>
          <p:cNvCxnSpPr>
            <a:cxnSpLocks/>
          </p:cNvCxnSpPr>
          <p:nvPr/>
        </p:nvCxnSpPr>
        <p:spPr>
          <a:xfrm flipH="1">
            <a:off x="2965952" y="2256640"/>
            <a:ext cx="3743324" cy="78135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5852223D-67E2-4FB5-BED3-E8A59555B148}"/>
              </a:ext>
            </a:extLst>
          </p:cNvPr>
          <p:cNvCxnSpPr>
            <a:cxnSpLocks/>
          </p:cNvCxnSpPr>
          <p:nvPr/>
        </p:nvCxnSpPr>
        <p:spPr>
          <a:xfrm>
            <a:off x="3326395" y="2334775"/>
            <a:ext cx="53252" cy="3307183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8995F9BF-BB55-4FC0-8011-0B4710935605}"/>
              </a:ext>
            </a:extLst>
          </p:cNvPr>
          <p:cNvCxnSpPr>
            <a:cxnSpLocks/>
          </p:cNvCxnSpPr>
          <p:nvPr/>
        </p:nvCxnSpPr>
        <p:spPr>
          <a:xfrm>
            <a:off x="5470989" y="2355481"/>
            <a:ext cx="42448" cy="326355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143234BE-0FDA-4C21-AAD9-18A3EB618CF5}"/>
              </a:ext>
            </a:extLst>
          </p:cNvPr>
          <p:cNvCxnSpPr>
            <a:cxnSpLocks/>
          </p:cNvCxnSpPr>
          <p:nvPr/>
        </p:nvCxnSpPr>
        <p:spPr>
          <a:xfrm flipV="1">
            <a:off x="4241588" y="4690923"/>
            <a:ext cx="768319" cy="3756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2DFD1744-A8BC-4ECC-A6A8-DED51A1223B0}"/>
              </a:ext>
            </a:extLst>
          </p:cNvPr>
          <p:cNvCxnSpPr>
            <a:cxnSpLocks/>
          </p:cNvCxnSpPr>
          <p:nvPr/>
        </p:nvCxnSpPr>
        <p:spPr>
          <a:xfrm flipV="1">
            <a:off x="4224040" y="2330528"/>
            <a:ext cx="692846" cy="4389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>
            <a:extLst>
              <a:ext uri="{FF2B5EF4-FFF2-40B4-BE49-F238E27FC236}">
                <a16:creationId xmlns:a16="http://schemas.microsoft.com/office/drawing/2014/main" id="{D228CF3F-83DA-4BCA-B812-181A067C2008}"/>
              </a:ext>
            </a:extLst>
          </p:cNvPr>
          <p:cNvCxnSpPr>
            <a:cxnSpLocks/>
          </p:cNvCxnSpPr>
          <p:nvPr/>
        </p:nvCxnSpPr>
        <p:spPr>
          <a:xfrm flipV="1">
            <a:off x="4241588" y="2747267"/>
            <a:ext cx="643602" cy="3550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83C77204-7B7F-4E74-8B69-713577AF2BEF}"/>
              </a:ext>
            </a:extLst>
          </p:cNvPr>
          <p:cNvCxnSpPr>
            <a:cxnSpLocks/>
          </p:cNvCxnSpPr>
          <p:nvPr/>
        </p:nvCxnSpPr>
        <p:spPr>
          <a:xfrm flipV="1">
            <a:off x="4224040" y="3051328"/>
            <a:ext cx="706984" cy="4245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092C2073-3E6F-466E-BD54-2621D5DB3033}"/>
              </a:ext>
            </a:extLst>
          </p:cNvPr>
          <p:cNvCxnSpPr>
            <a:cxnSpLocks/>
          </p:cNvCxnSpPr>
          <p:nvPr/>
        </p:nvCxnSpPr>
        <p:spPr>
          <a:xfrm flipV="1">
            <a:off x="4224040" y="3454952"/>
            <a:ext cx="665499" cy="3927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>
            <a:extLst>
              <a:ext uri="{FF2B5EF4-FFF2-40B4-BE49-F238E27FC236}">
                <a16:creationId xmlns:a16="http://schemas.microsoft.com/office/drawing/2014/main" id="{6B1B60B7-307A-45A6-9362-F2D7F462FD6A}"/>
              </a:ext>
            </a:extLst>
          </p:cNvPr>
          <p:cNvCxnSpPr>
            <a:cxnSpLocks/>
          </p:cNvCxnSpPr>
          <p:nvPr/>
        </p:nvCxnSpPr>
        <p:spPr>
          <a:xfrm flipV="1">
            <a:off x="4162240" y="3833070"/>
            <a:ext cx="909862" cy="4820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E07AAB1A-EF1E-4B3B-859D-EDB0A3227B5D}"/>
              </a:ext>
            </a:extLst>
          </p:cNvPr>
          <p:cNvCxnSpPr>
            <a:cxnSpLocks/>
          </p:cNvCxnSpPr>
          <p:nvPr/>
        </p:nvCxnSpPr>
        <p:spPr>
          <a:xfrm flipV="1">
            <a:off x="4241588" y="4267760"/>
            <a:ext cx="768319" cy="36414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Gerader Verbinder 50">
            <a:extLst>
              <a:ext uri="{FF2B5EF4-FFF2-40B4-BE49-F238E27FC236}">
                <a16:creationId xmlns:a16="http://schemas.microsoft.com/office/drawing/2014/main" id="{43C91F8A-BD11-4081-8D02-EE630812E66D}"/>
              </a:ext>
            </a:extLst>
          </p:cNvPr>
          <p:cNvCxnSpPr>
            <a:cxnSpLocks/>
          </p:cNvCxnSpPr>
          <p:nvPr/>
        </p:nvCxnSpPr>
        <p:spPr>
          <a:xfrm flipV="1">
            <a:off x="4224040" y="1910228"/>
            <a:ext cx="661150" cy="3641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31E1352D-C174-4EB5-82BB-0A383DBD76D0}"/>
              </a:ext>
            </a:extLst>
          </p:cNvPr>
          <p:cNvCxnSpPr>
            <a:cxnSpLocks/>
          </p:cNvCxnSpPr>
          <p:nvPr/>
        </p:nvCxnSpPr>
        <p:spPr>
          <a:xfrm flipV="1">
            <a:off x="4162240" y="1567324"/>
            <a:ext cx="597857" cy="3431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Gerader Verbinder 62">
            <a:extLst>
              <a:ext uri="{FF2B5EF4-FFF2-40B4-BE49-F238E27FC236}">
                <a16:creationId xmlns:a16="http://schemas.microsoft.com/office/drawing/2014/main" id="{20745B58-6575-4AA8-A32B-A306223FA15B}"/>
              </a:ext>
            </a:extLst>
          </p:cNvPr>
          <p:cNvCxnSpPr>
            <a:cxnSpLocks/>
          </p:cNvCxnSpPr>
          <p:nvPr/>
        </p:nvCxnSpPr>
        <p:spPr>
          <a:xfrm flipV="1">
            <a:off x="4251215" y="5177617"/>
            <a:ext cx="768319" cy="3756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74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27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80000" t="-463" r="-266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C038E85D-D64D-4200-B0D8-7103EBF5B5B8}"/>
              </a:ext>
            </a:extLst>
          </p:cNvPr>
          <p:cNvSpPr/>
          <p:nvPr/>
        </p:nvSpPr>
        <p:spPr>
          <a:xfrm>
            <a:off x="4788788" y="1074688"/>
            <a:ext cx="161925" cy="180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>
            <a:off x="3581400" y="1151160"/>
            <a:ext cx="4371975" cy="4382375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67F56F3-2D52-4033-AE5E-40B6B10E6543}"/>
              </a:ext>
            </a:extLst>
          </p:cNvPr>
          <p:cNvSpPr txBox="1"/>
          <p:nvPr/>
        </p:nvSpPr>
        <p:spPr>
          <a:xfrm>
            <a:off x="2096930" y="381184"/>
            <a:ext cx="7998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How credible is our result?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/>
              <p:nvPr/>
            </p:nvSpPr>
            <p:spPr>
              <a:xfrm>
                <a:off x="6737762" y="1119848"/>
                <a:ext cx="5421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7762" y="1119848"/>
                <a:ext cx="54213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C76141C9-C1B1-4828-BE2D-3BD266C2DD8C}"/>
              </a:ext>
            </a:extLst>
          </p:cNvPr>
          <p:cNvCxnSpPr>
            <a:cxnSpLocks/>
          </p:cNvCxnSpPr>
          <p:nvPr/>
        </p:nvCxnSpPr>
        <p:spPr>
          <a:xfrm flipH="1">
            <a:off x="3021901" y="1338536"/>
            <a:ext cx="3743324" cy="78135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5852223D-67E2-4FB5-BED3-E8A59555B148}"/>
              </a:ext>
            </a:extLst>
          </p:cNvPr>
          <p:cNvCxnSpPr>
            <a:cxnSpLocks/>
          </p:cNvCxnSpPr>
          <p:nvPr/>
        </p:nvCxnSpPr>
        <p:spPr>
          <a:xfrm>
            <a:off x="4632023" y="1370884"/>
            <a:ext cx="40279" cy="4302783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8995F9BF-BB55-4FC0-8011-0B4710935605}"/>
              </a:ext>
            </a:extLst>
          </p:cNvPr>
          <p:cNvCxnSpPr>
            <a:cxnSpLocks/>
          </p:cNvCxnSpPr>
          <p:nvPr/>
        </p:nvCxnSpPr>
        <p:spPr>
          <a:xfrm>
            <a:off x="5043498" y="1381827"/>
            <a:ext cx="78756" cy="4339084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20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28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54699" y="5644439"/>
                <a:ext cx="476861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139" y="3562933"/>
                <a:ext cx="1314784" cy="276999"/>
              </a:xfrm>
              <a:prstGeom prst="rect">
                <a:avLst/>
              </a:prstGeom>
              <a:blipFill>
                <a:blip r:embed="rId4"/>
                <a:stretch>
                  <a:fillRect l="-180000" t="-463" r="-266667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Ellipse 9">
            <a:extLst>
              <a:ext uri="{FF2B5EF4-FFF2-40B4-BE49-F238E27FC236}">
                <a16:creationId xmlns:a16="http://schemas.microsoft.com/office/drawing/2014/main" id="{C038E85D-D64D-4200-B0D8-7103EBF5B5B8}"/>
              </a:ext>
            </a:extLst>
          </p:cNvPr>
          <p:cNvSpPr/>
          <p:nvPr/>
        </p:nvSpPr>
        <p:spPr>
          <a:xfrm>
            <a:off x="4685260" y="4198304"/>
            <a:ext cx="161925" cy="1809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>
            <a:off x="2432039" y="4316606"/>
            <a:ext cx="7921930" cy="786417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67F56F3-2D52-4033-AE5E-40B6B10E6543}"/>
              </a:ext>
            </a:extLst>
          </p:cNvPr>
          <p:cNvSpPr txBox="1"/>
          <p:nvPr/>
        </p:nvSpPr>
        <p:spPr>
          <a:xfrm>
            <a:off x="2096930" y="381184"/>
            <a:ext cx="79981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How credible is our result?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/>
              <p:nvPr/>
            </p:nvSpPr>
            <p:spPr>
              <a:xfrm>
                <a:off x="7294070" y="4321651"/>
                <a:ext cx="54213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.2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4070" y="4321651"/>
                <a:ext cx="54213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C76141C9-C1B1-4828-BE2D-3BD266C2DD8C}"/>
              </a:ext>
            </a:extLst>
          </p:cNvPr>
          <p:cNvCxnSpPr>
            <a:cxnSpLocks/>
          </p:cNvCxnSpPr>
          <p:nvPr/>
        </p:nvCxnSpPr>
        <p:spPr>
          <a:xfrm flipH="1">
            <a:off x="2486025" y="4534092"/>
            <a:ext cx="4808045" cy="39068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5852223D-67E2-4FB5-BED3-E8A59555B148}"/>
              </a:ext>
            </a:extLst>
          </p:cNvPr>
          <p:cNvCxnSpPr>
            <a:cxnSpLocks/>
          </p:cNvCxnSpPr>
          <p:nvPr/>
        </p:nvCxnSpPr>
        <p:spPr>
          <a:xfrm>
            <a:off x="2562224" y="4573160"/>
            <a:ext cx="0" cy="1121017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8995F9BF-BB55-4FC0-8011-0B4710935605}"/>
              </a:ext>
            </a:extLst>
          </p:cNvPr>
          <p:cNvCxnSpPr>
            <a:cxnSpLocks/>
          </p:cNvCxnSpPr>
          <p:nvPr/>
        </p:nvCxnSpPr>
        <p:spPr>
          <a:xfrm>
            <a:off x="6183277" y="4580088"/>
            <a:ext cx="1" cy="104587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88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29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2828925" y="3518225"/>
            <a:ext cx="47936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Confidence intervals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80FB738-3278-4134-A7FB-0F697295A842}"/>
              </a:ext>
            </a:extLst>
          </p:cNvPr>
          <p:cNvSpPr txBox="1"/>
          <p:nvPr/>
        </p:nvSpPr>
        <p:spPr>
          <a:xfrm>
            <a:off x="2828925" y="1727525"/>
            <a:ext cx="81819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Frequentist: How confident can we be about our estimate?</a:t>
            </a:r>
          </a:p>
        </p:txBody>
      </p:sp>
    </p:spTree>
    <p:extLst>
      <p:ext uri="{BB962C8B-B14F-4D97-AF65-F5344CB8AC3E}">
        <p14:creationId xmlns:p14="http://schemas.microsoft.com/office/powerpoint/2010/main" val="2412447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rgbClr val="6EA2E0"/>
                </a:solidFill>
              </a:rPr>
              <a:t>Tallulah</a:t>
            </a:r>
            <a:r>
              <a:rPr lang="de-DE" dirty="0">
                <a:solidFill>
                  <a:srgbClr val="6EA2E0"/>
                </a:solidFill>
              </a:rPr>
              <a:t> Jansen • Jona </a:t>
            </a:r>
            <a:r>
              <a:rPr lang="de-DE" dirty="0" err="1">
                <a:solidFill>
                  <a:srgbClr val="6EA2E0"/>
                </a:solidFill>
              </a:rPr>
              <a:t>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071199" y="610742"/>
            <a:ext cx="5359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Likelihood function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4509956" y="2298788"/>
                <a:ext cx="3186193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de-DE" sz="780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</m:oMath>
                  </m:oMathPara>
                </a14:m>
                <a:endParaRPr lang="de-DE" sz="7800" dirty="0"/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9956" y="2298788"/>
                <a:ext cx="3186193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F7FBEAF2-ADC7-48C3-AACA-98087EEA674F}"/>
                  </a:ext>
                </a:extLst>
              </p:cNvPr>
              <p:cNvSpPr txBox="1"/>
              <p:nvPr/>
            </p:nvSpPr>
            <p:spPr>
              <a:xfrm>
                <a:off x="1487140" y="3887168"/>
                <a:ext cx="432317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sz="4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,…,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de-DE" sz="4800" dirty="0"/>
              </a:p>
            </p:txBody>
          </p:sp>
        </mc:Choice>
        <mc:Fallback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F7FBEAF2-ADC7-48C3-AACA-98087EEA6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140" y="3887168"/>
                <a:ext cx="4323170" cy="7386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995C02B2-8D5E-41B8-99F5-2E495AFE3D38}"/>
                  </a:ext>
                </a:extLst>
              </p:cNvPr>
              <p:cNvSpPr txBox="1"/>
              <p:nvPr/>
            </p:nvSpPr>
            <p:spPr>
              <a:xfrm>
                <a:off x="6595530" y="3887168"/>
                <a:ext cx="410933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4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,…,</m:t>
                          </m:r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de-DE" sz="4800" dirty="0"/>
              </a:p>
            </p:txBody>
          </p:sp>
        </mc:Choice>
        <mc:Fallback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995C02B2-8D5E-41B8-99F5-2E495AFE3D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95530" y="3887168"/>
                <a:ext cx="4109330" cy="73866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feld 8">
            <a:extLst>
              <a:ext uri="{FF2B5EF4-FFF2-40B4-BE49-F238E27FC236}">
                <a16:creationId xmlns:a16="http://schemas.microsoft.com/office/drawing/2014/main" id="{BD34E200-6800-4153-BD76-396EBE7ABD3C}"/>
              </a:ext>
            </a:extLst>
          </p:cNvPr>
          <p:cNvSpPr txBox="1"/>
          <p:nvPr/>
        </p:nvSpPr>
        <p:spPr>
          <a:xfrm rot="1463938">
            <a:off x="9712982" y="3361324"/>
            <a:ext cx="19837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6EA2E0"/>
                </a:solidFill>
              </a:rPr>
              <a:t>Starting point </a:t>
            </a:r>
          </a:p>
        </p:txBody>
      </p:sp>
    </p:spTree>
    <p:extLst>
      <p:ext uri="{BB962C8B-B14F-4D97-AF65-F5344CB8AC3E}">
        <p14:creationId xmlns:p14="http://schemas.microsoft.com/office/powerpoint/2010/main" val="240123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6F10F4-7F58-432F-A728-6C14D61E48EC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30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3401879" y="398004"/>
            <a:ext cx="6361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Remember bootstrapping? 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4C9AD267-FE0A-42D0-8387-4199170074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2828469" y="5310006"/>
            <a:ext cx="1279391" cy="809782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C696C09F-389F-4C75-AF96-8F40B6AC89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>
            <a:off x="4932108" y="4641317"/>
            <a:ext cx="1553864" cy="1468082"/>
          </a:xfrm>
          <a:prstGeom prst="rect">
            <a:avLst/>
          </a:prstGeom>
        </p:spPr>
      </p:pic>
      <p:pic>
        <p:nvPicPr>
          <p:cNvPr id="41" name="Grafik 40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471B4836-5D3D-4EF0-B181-6BBEDD3FF0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9" t="29398" r="54390" b="48025"/>
          <a:stretch/>
        </p:blipFill>
        <p:spPr>
          <a:xfrm>
            <a:off x="3328028" y="1415041"/>
            <a:ext cx="1872527" cy="1873041"/>
          </a:xfrm>
          <a:prstGeom prst="rect">
            <a:avLst/>
          </a:prstGeom>
        </p:spPr>
      </p:pic>
      <p:pic>
        <p:nvPicPr>
          <p:cNvPr id="43" name="Grafik 4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B8EE089E-77C0-4274-9B7E-B43F6F05A3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5" r="53558"/>
          <a:stretch/>
        </p:blipFill>
        <p:spPr>
          <a:xfrm>
            <a:off x="30480" y="1355791"/>
            <a:ext cx="2209801" cy="2523017"/>
          </a:xfrm>
          <a:prstGeom prst="rect">
            <a:avLst/>
          </a:prstGeom>
        </p:spPr>
      </p:pic>
      <p:pic>
        <p:nvPicPr>
          <p:cNvPr id="45" name="Grafik 44" descr="Ein Bild, das Karte, Tisch, Telefon enthält.&#10;&#10;Automatisch generierte Beschreibung">
            <a:extLst>
              <a:ext uri="{FF2B5EF4-FFF2-40B4-BE49-F238E27FC236}">
                <a16:creationId xmlns:a16="http://schemas.microsoft.com/office/drawing/2014/main" id="{CCE58F47-CF68-4476-94FF-219490B7BBD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93" t="64743"/>
          <a:stretch/>
        </p:blipFill>
        <p:spPr>
          <a:xfrm>
            <a:off x="176706" y="3798959"/>
            <a:ext cx="2943003" cy="2164585"/>
          </a:xfrm>
          <a:prstGeom prst="rect">
            <a:avLst/>
          </a:prstGeom>
        </p:spPr>
      </p:pic>
      <p:pic>
        <p:nvPicPr>
          <p:cNvPr id="49" name="Grafik 48" descr="Ein Bild, das Spiel enthält.&#10;&#10;Automatisch generierte Beschreibung">
            <a:extLst>
              <a:ext uri="{FF2B5EF4-FFF2-40B4-BE49-F238E27FC236}">
                <a16:creationId xmlns:a16="http://schemas.microsoft.com/office/drawing/2014/main" id="{6EE40E2D-F1E4-49E6-BB47-930DBD89E13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>
            <a:off x="2109710" y="1521239"/>
            <a:ext cx="1262764" cy="1310438"/>
          </a:xfrm>
          <a:prstGeom prst="rect">
            <a:avLst/>
          </a:prstGeom>
        </p:spPr>
      </p:pic>
      <p:pic>
        <p:nvPicPr>
          <p:cNvPr id="51" name="Grafik 50" descr="Ein Bild, das Karte enthält.&#10;&#10;Automatisch generierte Beschreibung">
            <a:extLst>
              <a:ext uri="{FF2B5EF4-FFF2-40B4-BE49-F238E27FC236}">
                <a16:creationId xmlns:a16="http://schemas.microsoft.com/office/drawing/2014/main" id="{13937815-14C5-46CB-886C-33FAC3D6E74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5519099" y="3429000"/>
            <a:ext cx="775884" cy="791288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94139A89-6891-4202-A451-F63A4F02246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2828469" y="3042926"/>
            <a:ext cx="2261903" cy="2332432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3BADBD4A-5A8B-4389-B665-69818EE8ECA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6" t="7382" r="29430" b="61367"/>
          <a:stretch/>
        </p:blipFill>
        <p:spPr>
          <a:xfrm>
            <a:off x="5264581" y="1757146"/>
            <a:ext cx="1573913" cy="1720305"/>
          </a:xfrm>
          <a:prstGeom prst="rect">
            <a:avLst/>
          </a:prstGeom>
        </p:spPr>
      </p:pic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3C8D34E2-ADAD-4C29-AF75-2CE2366212A9}"/>
              </a:ext>
            </a:extLst>
          </p:cNvPr>
          <p:cNvCxnSpPr>
            <a:cxnSpLocks/>
          </p:cNvCxnSpPr>
          <p:nvPr/>
        </p:nvCxnSpPr>
        <p:spPr>
          <a:xfrm>
            <a:off x="7739743" y="5094514"/>
            <a:ext cx="2958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74A9A730-B7ED-44FB-8674-96ED597F42E4}"/>
                  </a:ext>
                </a:extLst>
              </p:cNvPr>
              <p:cNvSpPr txBox="1"/>
              <p:nvPr/>
            </p:nvSpPr>
            <p:spPr>
              <a:xfrm>
                <a:off x="7883839" y="5171506"/>
                <a:ext cx="267061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</a:rPr>
                        <m:t>measure</m:t>
                      </m:r>
                    </m:oMath>
                  </m:oMathPara>
                </a14:m>
                <a:endParaRPr lang="de-DE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74A9A730-B7ED-44FB-8674-96ED597F4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83839" y="5171506"/>
                <a:ext cx="2670618" cy="27699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68A50DF0-ED7F-4B09-92E4-379DE0AA7E26}"/>
              </a:ext>
            </a:extLst>
          </p:cNvPr>
          <p:cNvCxnSpPr>
            <a:cxnSpLocks/>
          </p:cNvCxnSpPr>
          <p:nvPr/>
        </p:nvCxnSpPr>
        <p:spPr>
          <a:xfrm>
            <a:off x="7739743" y="5094514"/>
            <a:ext cx="2958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E079F8AC-A2F8-4577-A4DE-8E526FFA3EC0}"/>
              </a:ext>
            </a:extLst>
          </p:cNvPr>
          <p:cNvSpPr/>
          <p:nvPr/>
        </p:nvSpPr>
        <p:spPr>
          <a:xfrm>
            <a:off x="7739743" y="477569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033C11D-5CA3-42C5-BE11-7A78DB4F80CF}"/>
              </a:ext>
            </a:extLst>
          </p:cNvPr>
          <p:cNvSpPr/>
          <p:nvPr/>
        </p:nvSpPr>
        <p:spPr>
          <a:xfrm>
            <a:off x="8331286" y="477569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15E121E-2556-46AA-B9A4-DC3E9B8E54C4}"/>
              </a:ext>
            </a:extLst>
          </p:cNvPr>
          <p:cNvSpPr/>
          <p:nvPr/>
        </p:nvSpPr>
        <p:spPr>
          <a:xfrm>
            <a:off x="8934166" y="4775693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555BE81-D166-4AAD-9A8D-59BF4303E2E1}"/>
              </a:ext>
            </a:extLst>
          </p:cNvPr>
          <p:cNvSpPr/>
          <p:nvPr/>
        </p:nvSpPr>
        <p:spPr>
          <a:xfrm>
            <a:off x="9537046" y="4775693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4B73E2E-0B9E-452C-9A72-9BED7B2737F9}"/>
              </a:ext>
            </a:extLst>
          </p:cNvPr>
          <p:cNvSpPr/>
          <p:nvPr/>
        </p:nvSpPr>
        <p:spPr>
          <a:xfrm>
            <a:off x="10139926" y="478328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86956F2B-222B-42C2-A557-6BCFB419553E}"/>
              </a:ext>
            </a:extLst>
          </p:cNvPr>
          <p:cNvSpPr/>
          <p:nvPr/>
        </p:nvSpPr>
        <p:spPr>
          <a:xfrm>
            <a:off x="8332801" y="448953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1EBD551D-E2D7-417E-8C8F-76157DC6EA08}"/>
              </a:ext>
            </a:extLst>
          </p:cNvPr>
          <p:cNvSpPr/>
          <p:nvPr/>
        </p:nvSpPr>
        <p:spPr>
          <a:xfrm>
            <a:off x="8332349" y="417532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407F566-BF1A-45F2-B452-64088CCA8EFF}"/>
              </a:ext>
            </a:extLst>
          </p:cNvPr>
          <p:cNvSpPr/>
          <p:nvPr/>
        </p:nvSpPr>
        <p:spPr>
          <a:xfrm>
            <a:off x="8934166" y="447163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56216A14-A86C-4FB5-AE34-ED9667F5F162}"/>
              </a:ext>
            </a:extLst>
          </p:cNvPr>
          <p:cNvSpPr/>
          <p:nvPr/>
        </p:nvSpPr>
        <p:spPr>
          <a:xfrm>
            <a:off x="8935681" y="4185470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9673926A-BF27-41EE-BF00-C2F4482F3A40}"/>
              </a:ext>
            </a:extLst>
          </p:cNvPr>
          <p:cNvSpPr/>
          <p:nvPr/>
        </p:nvSpPr>
        <p:spPr>
          <a:xfrm>
            <a:off x="8935229" y="3871260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DD0A11BB-5C48-4D16-814D-D0E15D3C07EC}"/>
              </a:ext>
            </a:extLst>
          </p:cNvPr>
          <p:cNvSpPr/>
          <p:nvPr/>
        </p:nvSpPr>
        <p:spPr>
          <a:xfrm>
            <a:off x="9538628" y="447163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26162CD-3F46-4A6F-ABD8-9E4E02AF286C}"/>
              </a:ext>
            </a:extLst>
          </p:cNvPr>
          <p:cNvSpPr/>
          <p:nvPr/>
        </p:nvSpPr>
        <p:spPr>
          <a:xfrm>
            <a:off x="9540143" y="4185470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7697F2C-39B4-428B-A634-DA90A457F860}"/>
              </a:ext>
            </a:extLst>
          </p:cNvPr>
          <p:cNvSpPr/>
          <p:nvPr/>
        </p:nvSpPr>
        <p:spPr>
          <a:xfrm>
            <a:off x="9539691" y="3871260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37A7A5DB-A234-4C26-BA76-1F0BF7BB8332}"/>
              </a:ext>
            </a:extLst>
          </p:cNvPr>
          <p:cNvSpPr/>
          <p:nvPr/>
        </p:nvSpPr>
        <p:spPr>
          <a:xfrm>
            <a:off x="10138411" y="447163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DBDC7B4-469C-40AB-987A-FA648E65C1A0}"/>
              </a:ext>
            </a:extLst>
          </p:cNvPr>
          <p:cNvSpPr/>
          <p:nvPr/>
        </p:nvSpPr>
        <p:spPr>
          <a:xfrm>
            <a:off x="8934166" y="3556858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FBC25F2E-FD98-4278-8012-280C2E8B1C74}"/>
              </a:ext>
            </a:extLst>
          </p:cNvPr>
          <p:cNvSpPr/>
          <p:nvPr/>
        </p:nvSpPr>
        <p:spPr>
          <a:xfrm>
            <a:off x="8935748" y="3252797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B004F881-BF28-4BB5-94DE-C140C59129F8}"/>
              </a:ext>
            </a:extLst>
          </p:cNvPr>
          <p:cNvSpPr/>
          <p:nvPr/>
        </p:nvSpPr>
        <p:spPr>
          <a:xfrm>
            <a:off x="8937263" y="2955749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644814E-368C-4232-9005-330C738441F6}"/>
              </a:ext>
            </a:extLst>
          </p:cNvPr>
          <p:cNvSpPr/>
          <p:nvPr/>
        </p:nvSpPr>
        <p:spPr>
          <a:xfrm>
            <a:off x="9537046" y="355502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00B83D6E-99DE-4666-ACEB-8BCA1B9E2F27}"/>
              </a:ext>
            </a:extLst>
          </p:cNvPr>
          <p:cNvSpPr/>
          <p:nvPr/>
        </p:nvSpPr>
        <p:spPr>
          <a:xfrm>
            <a:off x="8943600" y="2672358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3A5323CD-B911-4C7D-BDF4-CDA5D344F449}"/>
              </a:ext>
            </a:extLst>
          </p:cNvPr>
          <p:cNvSpPr/>
          <p:nvPr/>
        </p:nvSpPr>
        <p:spPr>
          <a:xfrm>
            <a:off x="13486" y="1225590"/>
            <a:ext cx="7023892" cy="5043183"/>
          </a:xfrm>
          <a:custGeom>
            <a:avLst/>
            <a:gdLst>
              <a:gd name="connsiteX0" fmla="*/ 819634 w 7023892"/>
              <a:gd name="connsiteY0" fmla="*/ 95210 h 5043183"/>
              <a:gd name="connsiteX1" fmla="*/ 250674 w 7023892"/>
              <a:gd name="connsiteY1" fmla="*/ 745450 h 5043183"/>
              <a:gd name="connsiteX2" fmla="*/ 6834 w 7023892"/>
              <a:gd name="connsiteY2" fmla="*/ 1395690 h 5043183"/>
              <a:gd name="connsiteX3" fmla="*/ 108434 w 7023892"/>
              <a:gd name="connsiteY3" fmla="*/ 2543770 h 5043183"/>
              <a:gd name="connsiteX4" fmla="*/ 524994 w 7023892"/>
              <a:gd name="connsiteY4" fmla="*/ 2940010 h 5043183"/>
              <a:gd name="connsiteX5" fmla="*/ 240514 w 7023892"/>
              <a:gd name="connsiteY5" fmla="*/ 3254970 h 5043183"/>
              <a:gd name="connsiteX6" fmla="*/ 77954 w 7023892"/>
              <a:gd name="connsiteY6" fmla="*/ 3956010 h 5043183"/>
              <a:gd name="connsiteX7" fmla="*/ 707874 w 7023892"/>
              <a:gd name="connsiteY7" fmla="*/ 4870410 h 5043183"/>
              <a:gd name="connsiteX8" fmla="*/ 2709394 w 7023892"/>
              <a:gd name="connsiteY8" fmla="*/ 4707850 h 5043183"/>
              <a:gd name="connsiteX9" fmla="*/ 2993874 w 7023892"/>
              <a:gd name="connsiteY9" fmla="*/ 5043130 h 5043183"/>
              <a:gd name="connsiteX10" fmla="*/ 4274034 w 7023892"/>
              <a:gd name="connsiteY10" fmla="*/ 4728170 h 5043183"/>
              <a:gd name="connsiteX11" fmla="*/ 3928594 w 7023892"/>
              <a:gd name="connsiteY11" fmla="*/ 4088090 h 5043183"/>
              <a:gd name="connsiteX12" fmla="*/ 3146274 w 7023892"/>
              <a:gd name="connsiteY12" fmla="*/ 3569930 h 5043183"/>
              <a:gd name="connsiteX13" fmla="*/ 2892274 w 7023892"/>
              <a:gd name="connsiteY13" fmla="*/ 1883370 h 5043183"/>
              <a:gd name="connsiteX14" fmla="*/ 3908274 w 7023892"/>
              <a:gd name="connsiteY14" fmla="*/ 1791930 h 5043183"/>
              <a:gd name="connsiteX15" fmla="*/ 4416274 w 7023892"/>
              <a:gd name="connsiteY15" fmla="*/ 1934170 h 5043183"/>
              <a:gd name="connsiteX16" fmla="*/ 5310354 w 7023892"/>
              <a:gd name="connsiteY16" fmla="*/ 1954490 h 5043183"/>
              <a:gd name="connsiteX17" fmla="*/ 6346674 w 7023892"/>
              <a:gd name="connsiteY17" fmla="*/ 2259290 h 5043183"/>
              <a:gd name="connsiteX18" fmla="*/ 6519394 w 7023892"/>
              <a:gd name="connsiteY18" fmla="*/ 2259290 h 5043183"/>
              <a:gd name="connsiteX19" fmla="*/ 6966434 w 7023892"/>
              <a:gd name="connsiteY19" fmla="*/ 1873210 h 5043183"/>
              <a:gd name="connsiteX20" fmla="*/ 6864834 w 7023892"/>
              <a:gd name="connsiteY20" fmla="*/ 562570 h 5043183"/>
              <a:gd name="connsiteX21" fmla="*/ 5584674 w 7023892"/>
              <a:gd name="connsiteY21" fmla="*/ 217130 h 5043183"/>
              <a:gd name="connsiteX22" fmla="*/ 3501874 w 7023892"/>
              <a:gd name="connsiteY22" fmla="*/ 288250 h 5043183"/>
              <a:gd name="connsiteX23" fmla="*/ 2333474 w 7023892"/>
              <a:gd name="connsiteY23" fmla="*/ 115530 h 5043183"/>
              <a:gd name="connsiteX24" fmla="*/ 1327634 w 7023892"/>
              <a:gd name="connsiteY24" fmla="*/ 3770 h 5043183"/>
              <a:gd name="connsiteX25" fmla="*/ 819634 w 7023892"/>
              <a:gd name="connsiteY25" fmla="*/ 95210 h 5043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023892" h="5043183">
                <a:moveTo>
                  <a:pt x="819634" y="95210"/>
                </a:moveTo>
                <a:cubicBezTo>
                  <a:pt x="640141" y="218823"/>
                  <a:pt x="386141" y="528703"/>
                  <a:pt x="250674" y="745450"/>
                </a:cubicBezTo>
                <a:cubicBezTo>
                  <a:pt x="115207" y="962197"/>
                  <a:pt x="30541" y="1095970"/>
                  <a:pt x="6834" y="1395690"/>
                </a:cubicBezTo>
                <a:cubicBezTo>
                  <a:pt x="-16873" y="1695410"/>
                  <a:pt x="22074" y="2286383"/>
                  <a:pt x="108434" y="2543770"/>
                </a:cubicBezTo>
                <a:cubicBezTo>
                  <a:pt x="194794" y="2801157"/>
                  <a:pt x="502981" y="2821477"/>
                  <a:pt x="524994" y="2940010"/>
                </a:cubicBezTo>
                <a:cubicBezTo>
                  <a:pt x="547007" y="3058543"/>
                  <a:pt x="315021" y="3085637"/>
                  <a:pt x="240514" y="3254970"/>
                </a:cubicBezTo>
                <a:cubicBezTo>
                  <a:pt x="166007" y="3424303"/>
                  <a:pt x="61" y="3686770"/>
                  <a:pt x="77954" y="3956010"/>
                </a:cubicBezTo>
                <a:cubicBezTo>
                  <a:pt x="155847" y="4225250"/>
                  <a:pt x="269301" y="4745103"/>
                  <a:pt x="707874" y="4870410"/>
                </a:cubicBezTo>
                <a:cubicBezTo>
                  <a:pt x="1146447" y="4995717"/>
                  <a:pt x="2328394" y="4679063"/>
                  <a:pt x="2709394" y="4707850"/>
                </a:cubicBezTo>
                <a:cubicBezTo>
                  <a:pt x="3090394" y="4736637"/>
                  <a:pt x="2733101" y="5039743"/>
                  <a:pt x="2993874" y="5043130"/>
                </a:cubicBezTo>
                <a:cubicBezTo>
                  <a:pt x="3254647" y="5046517"/>
                  <a:pt x="4118247" y="4887343"/>
                  <a:pt x="4274034" y="4728170"/>
                </a:cubicBezTo>
                <a:cubicBezTo>
                  <a:pt x="4429821" y="4568997"/>
                  <a:pt x="4116554" y="4281130"/>
                  <a:pt x="3928594" y="4088090"/>
                </a:cubicBezTo>
                <a:cubicBezTo>
                  <a:pt x="3740634" y="3895050"/>
                  <a:pt x="3318994" y="3937383"/>
                  <a:pt x="3146274" y="3569930"/>
                </a:cubicBezTo>
                <a:cubicBezTo>
                  <a:pt x="2973554" y="3202477"/>
                  <a:pt x="2765274" y="2179703"/>
                  <a:pt x="2892274" y="1883370"/>
                </a:cubicBezTo>
                <a:cubicBezTo>
                  <a:pt x="3019274" y="1587037"/>
                  <a:pt x="3654274" y="1783463"/>
                  <a:pt x="3908274" y="1791930"/>
                </a:cubicBezTo>
                <a:cubicBezTo>
                  <a:pt x="4162274" y="1800397"/>
                  <a:pt x="4182594" y="1907077"/>
                  <a:pt x="4416274" y="1934170"/>
                </a:cubicBezTo>
                <a:cubicBezTo>
                  <a:pt x="4649954" y="1961263"/>
                  <a:pt x="4988621" y="1900303"/>
                  <a:pt x="5310354" y="1954490"/>
                </a:cubicBezTo>
                <a:cubicBezTo>
                  <a:pt x="5632087" y="2008677"/>
                  <a:pt x="6145167" y="2208490"/>
                  <a:pt x="6346674" y="2259290"/>
                </a:cubicBezTo>
                <a:cubicBezTo>
                  <a:pt x="6548181" y="2310090"/>
                  <a:pt x="6416101" y="2323637"/>
                  <a:pt x="6519394" y="2259290"/>
                </a:cubicBezTo>
                <a:cubicBezTo>
                  <a:pt x="6622687" y="2194943"/>
                  <a:pt x="6908861" y="2155997"/>
                  <a:pt x="6966434" y="1873210"/>
                </a:cubicBezTo>
                <a:cubicBezTo>
                  <a:pt x="7024007" y="1590423"/>
                  <a:pt x="7095127" y="838583"/>
                  <a:pt x="6864834" y="562570"/>
                </a:cubicBezTo>
                <a:cubicBezTo>
                  <a:pt x="6634541" y="286557"/>
                  <a:pt x="6145167" y="262850"/>
                  <a:pt x="5584674" y="217130"/>
                </a:cubicBezTo>
                <a:cubicBezTo>
                  <a:pt x="5024181" y="171410"/>
                  <a:pt x="4043741" y="305183"/>
                  <a:pt x="3501874" y="288250"/>
                </a:cubicBezTo>
                <a:cubicBezTo>
                  <a:pt x="2960007" y="271317"/>
                  <a:pt x="2695847" y="162943"/>
                  <a:pt x="2333474" y="115530"/>
                </a:cubicBezTo>
                <a:cubicBezTo>
                  <a:pt x="1971101" y="68117"/>
                  <a:pt x="1583327" y="3770"/>
                  <a:pt x="1327634" y="3770"/>
                </a:cubicBezTo>
                <a:cubicBezTo>
                  <a:pt x="1071941" y="3770"/>
                  <a:pt x="999127" y="-28403"/>
                  <a:pt x="819634" y="95210"/>
                </a:cubicBezTo>
                <a:close/>
              </a:path>
            </a:pathLst>
          </a:custGeom>
          <a:noFill/>
          <a:ln w="28575">
            <a:solidFill>
              <a:srgbClr val="4472C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Freihandform: Form 13">
            <a:extLst>
              <a:ext uri="{FF2B5EF4-FFF2-40B4-BE49-F238E27FC236}">
                <a16:creationId xmlns:a16="http://schemas.microsoft.com/office/drawing/2014/main" id="{FF80691E-1E50-427E-88C9-E386D5E91F32}"/>
              </a:ext>
            </a:extLst>
          </p:cNvPr>
          <p:cNvSpPr/>
          <p:nvPr/>
        </p:nvSpPr>
        <p:spPr>
          <a:xfrm>
            <a:off x="6528431" y="3565028"/>
            <a:ext cx="2133600" cy="1770204"/>
          </a:xfrm>
          <a:custGeom>
            <a:avLst/>
            <a:gdLst>
              <a:gd name="connsiteX0" fmla="*/ 0 w 2133600"/>
              <a:gd name="connsiteY0" fmla="*/ 0 h 1727200"/>
              <a:gd name="connsiteX1" fmla="*/ 721360 w 2133600"/>
              <a:gd name="connsiteY1" fmla="*/ 1706880 h 1727200"/>
              <a:gd name="connsiteX2" fmla="*/ 2133600 w 2133600"/>
              <a:gd name="connsiteY2" fmla="*/ 172720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27200">
                <a:moveTo>
                  <a:pt x="0" y="0"/>
                </a:moveTo>
                <a:lnTo>
                  <a:pt x="721360" y="1706880"/>
                </a:lnTo>
                <a:lnTo>
                  <a:pt x="2133600" y="1727200"/>
                </a:lnTo>
              </a:path>
            </a:pathLst>
          </a:custGeom>
          <a:noFill/>
          <a:ln w="28575">
            <a:solidFill>
              <a:srgbClr val="4472C4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01E8DCF8-7788-4160-941D-C146A32E2C06}"/>
              </a:ext>
            </a:extLst>
          </p:cNvPr>
          <p:cNvSpPr/>
          <p:nvPr/>
        </p:nvSpPr>
        <p:spPr>
          <a:xfrm>
            <a:off x="83727" y="1404522"/>
            <a:ext cx="6831324" cy="4632002"/>
          </a:xfrm>
          <a:custGeom>
            <a:avLst/>
            <a:gdLst>
              <a:gd name="connsiteX0" fmla="*/ 28033 w 6831324"/>
              <a:gd name="connsiteY0" fmla="*/ 3136998 h 4632002"/>
              <a:gd name="connsiteX1" fmla="*/ 200753 w 6831324"/>
              <a:gd name="connsiteY1" fmla="*/ 4092038 h 4632002"/>
              <a:gd name="connsiteX2" fmla="*/ 1033873 w 6831324"/>
              <a:gd name="connsiteY2" fmla="*/ 4589878 h 4632002"/>
              <a:gd name="connsiteX3" fmla="*/ 2476593 w 6831324"/>
              <a:gd name="connsiteY3" fmla="*/ 4478118 h 4632002"/>
              <a:gd name="connsiteX4" fmla="*/ 3136993 w 6831324"/>
              <a:gd name="connsiteY4" fmla="*/ 3472278 h 4632002"/>
              <a:gd name="connsiteX5" fmla="*/ 2547713 w 6831324"/>
              <a:gd name="connsiteY5" fmla="*/ 2557878 h 4632002"/>
              <a:gd name="connsiteX6" fmla="*/ 2913473 w 6831324"/>
              <a:gd name="connsiteY6" fmla="*/ 1440278 h 4632002"/>
              <a:gd name="connsiteX7" fmla="*/ 3909153 w 6831324"/>
              <a:gd name="connsiteY7" fmla="*/ 1623158 h 4632002"/>
              <a:gd name="connsiteX8" fmla="*/ 4579713 w 6831324"/>
              <a:gd name="connsiteY8" fmla="*/ 1816198 h 4632002"/>
              <a:gd name="connsiteX9" fmla="*/ 4925153 w 6831324"/>
              <a:gd name="connsiteY9" fmla="*/ 1856838 h 4632002"/>
              <a:gd name="connsiteX10" fmla="*/ 5351873 w 6831324"/>
              <a:gd name="connsiteY10" fmla="*/ 2872838 h 4632002"/>
              <a:gd name="connsiteX11" fmla="*/ 6347553 w 6831324"/>
              <a:gd name="connsiteY11" fmla="*/ 3025238 h 4632002"/>
              <a:gd name="connsiteX12" fmla="*/ 6581233 w 6831324"/>
              <a:gd name="connsiteY12" fmla="*/ 2100678 h 4632002"/>
              <a:gd name="connsiteX13" fmla="*/ 6804753 w 6831324"/>
              <a:gd name="connsiteY13" fmla="*/ 1044038 h 4632002"/>
              <a:gd name="connsiteX14" fmla="*/ 6469473 w 6831324"/>
              <a:gd name="connsiteY14" fmla="*/ 48358 h 4632002"/>
              <a:gd name="connsiteX15" fmla="*/ 3634833 w 6831324"/>
              <a:gd name="connsiteY15" fmla="*/ 149958 h 4632002"/>
              <a:gd name="connsiteX16" fmla="*/ 2293713 w 6831324"/>
              <a:gd name="connsiteY16" fmla="*/ 99158 h 4632002"/>
              <a:gd name="connsiteX17" fmla="*/ 2100673 w 6831324"/>
              <a:gd name="connsiteY17" fmla="*/ 1470758 h 4632002"/>
              <a:gd name="connsiteX18" fmla="*/ 2019393 w 6831324"/>
              <a:gd name="connsiteY18" fmla="*/ 2354678 h 4632002"/>
              <a:gd name="connsiteX19" fmla="*/ 647793 w 6831324"/>
              <a:gd name="connsiteY19" fmla="*/ 2425798 h 4632002"/>
              <a:gd name="connsiteX20" fmla="*/ 28033 w 6831324"/>
              <a:gd name="connsiteY20" fmla="*/ 3136998 h 463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831324" h="4632002">
                <a:moveTo>
                  <a:pt x="28033" y="3136998"/>
                </a:moveTo>
                <a:cubicBezTo>
                  <a:pt x="-46474" y="3414705"/>
                  <a:pt x="33113" y="3849891"/>
                  <a:pt x="200753" y="4092038"/>
                </a:cubicBezTo>
                <a:cubicBezTo>
                  <a:pt x="368393" y="4334185"/>
                  <a:pt x="654566" y="4525531"/>
                  <a:pt x="1033873" y="4589878"/>
                </a:cubicBezTo>
                <a:cubicBezTo>
                  <a:pt x="1413180" y="4654225"/>
                  <a:pt x="2126073" y="4664385"/>
                  <a:pt x="2476593" y="4478118"/>
                </a:cubicBezTo>
                <a:cubicBezTo>
                  <a:pt x="2827113" y="4291851"/>
                  <a:pt x="3125140" y="3792318"/>
                  <a:pt x="3136993" y="3472278"/>
                </a:cubicBezTo>
                <a:cubicBezTo>
                  <a:pt x="3148846" y="3152238"/>
                  <a:pt x="2584966" y="2896545"/>
                  <a:pt x="2547713" y="2557878"/>
                </a:cubicBezTo>
                <a:cubicBezTo>
                  <a:pt x="2510460" y="2219211"/>
                  <a:pt x="2686566" y="1596065"/>
                  <a:pt x="2913473" y="1440278"/>
                </a:cubicBezTo>
                <a:cubicBezTo>
                  <a:pt x="3140380" y="1284491"/>
                  <a:pt x="3631446" y="1560505"/>
                  <a:pt x="3909153" y="1623158"/>
                </a:cubicBezTo>
                <a:cubicBezTo>
                  <a:pt x="4186860" y="1685811"/>
                  <a:pt x="4410380" y="1777251"/>
                  <a:pt x="4579713" y="1816198"/>
                </a:cubicBezTo>
                <a:cubicBezTo>
                  <a:pt x="4749046" y="1855145"/>
                  <a:pt x="4796460" y="1680731"/>
                  <a:pt x="4925153" y="1856838"/>
                </a:cubicBezTo>
                <a:cubicBezTo>
                  <a:pt x="5053846" y="2032945"/>
                  <a:pt x="5114806" y="2678105"/>
                  <a:pt x="5351873" y="2872838"/>
                </a:cubicBezTo>
                <a:cubicBezTo>
                  <a:pt x="5588940" y="3067571"/>
                  <a:pt x="6142660" y="3153931"/>
                  <a:pt x="6347553" y="3025238"/>
                </a:cubicBezTo>
                <a:cubicBezTo>
                  <a:pt x="6552446" y="2896545"/>
                  <a:pt x="6505033" y="2430878"/>
                  <a:pt x="6581233" y="2100678"/>
                </a:cubicBezTo>
                <a:cubicBezTo>
                  <a:pt x="6657433" y="1770478"/>
                  <a:pt x="6823380" y="1386091"/>
                  <a:pt x="6804753" y="1044038"/>
                </a:cubicBezTo>
                <a:cubicBezTo>
                  <a:pt x="6786126" y="701985"/>
                  <a:pt x="6997793" y="197371"/>
                  <a:pt x="6469473" y="48358"/>
                </a:cubicBezTo>
                <a:cubicBezTo>
                  <a:pt x="5941153" y="-100655"/>
                  <a:pt x="4330793" y="141491"/>
                  <a:pt x="3634833" y="149958"/>
                </a:cubicBezTo>
                <a:cubicBezTo>
                  <a:pt x="2938873" y="158425"/>
                  <a:pt x="2549406" y="-120975"/>
                  <a:pt x="2293713" y="99158"/>
                </a:cubicBezTo>
                <a:cubicBezTo>
                  <a:pt x="2038020" y="319291"/>
                  <a:pt x="2146393" y="1094838"/>
                  <a:pt x="2100673" y="1470758"/>
                </a:cubicBezTo>
                <a:cubicBezTo>
                  <a:pt x="2054953" y="1846678"/>
                  <a:pt x="2261540" y="2195505"/>
                  <a:pt x="2019393" y="2354678"/>
                </a:cubicBezTo>
                <a:cubicBezTo>
                  <a:pt x="1777246" y="2513851"/>
                  <a:pt x="979686" y="2302185"/>
                  <a:pt x="647793" y="2425798"/>
                </a:cubicBezTo>
                <a:cubicBezTo>
                  <a:pt x="315900" y="2549411"/>
                  <a:pt x="102540" y="2859291"/>
                  <a:pt x="28033" y="3136998"/>
                </a:cubicBezTo>
                <a:close/>
              </a:path>
            </a:pathLst>
          </a:custGeom>
          <a:noFill/>
          <a:ln w="28575">
            <a:solidFill>
              <a:srgbClr val="4472C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0" name="Freihandform: Form 49">
            <a:extLst>
              <a:ext uri="{FF2B5EF4-FFF2-40B4-BE49-F238E27FC236}">
                <a16:creationId xmlns:a16="http://schemas.microsoft.com/office/drawing/2014/main" id="{9BD127B8-E425-478F-B944-F3A631DF72DB}"/>
              </a:ext>
            </a:extLst>
          </p:cNvPr>
          <p:cNvSpPr/>
          <p:nvPr/>
        </p:nvSpPr>
        <p:spPr>
          <a:xfrm>
            <a:off x="6340384" y="4524152"/>
            <a:ext cx="2321647" cy="800494"/>
          </a:xfrm>
          <a:custGeom>
            <a:avLst/>
            <a:gdLst>
              <a:gd name="connsiteX0" fmla="*/ 0 w 2133600"/>
              <a:gd name="connsiteY0" fmla="*/ 0 h 1727200"/>
              <a:gd name="connsiteX1" fmla="*/ 721360 w 2133600"/>
              <a:gd name="connsiteY1" fmla="*/ 1706880 h 1727200"/>
              <a:gd name="connsiteX2" fmla="*/ 2133600 w 2133600"/>
              <a:gd name="connsiteY2" fmla="*/ 1727200 h 172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3600" h="1727200">
                <a:moveTo>
                  <a:pt x="0" y="0"/>
                </a:moveTo>
                <a:lnTo>
                  <a:pt x="721360" y="1706880"/>
                </a:lnTo>
                <a:lnTo>
                  <a:pt x="2133600" y="1727200"/>
                </a:lnTo>
              </a:path>
            </a:pathLst>
          </a:custGeom>
          <a:noFill/>
          <a:ln w="28575">
            <a:solidFill>
              <a:srgbClr val="4472C4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209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6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8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8" grpId="0" animBg="1"/>
      <p:bldP spid="40" grpId="0" animBg="1"/>
      <p:bldP spid="42" grpId="0" animBg="1"/>
      <p:bldP spid="44" grpId="0" animBg="1"/>
      <p:bldP spid="46" grpId="0" animBg="1"/>
      <p:bldP spid="47" grpId="0" animBg="1"/>
      <p:bldP spid="12" grpId="0" animBg="1"/>
      <p:bldP spid="12" grpId="1" animBg="1"/>
      <p:bldP spid="14" grpId="0" animBg="1"/>
      <p:bldP spid="14" grpId="1" animBg="1"/>
      <p:bldP spid="18" grpId="0" animBg="1"/>
      <p:bldP spid="18" grpId="1" animBg="1"/>
      <p:bldP spid="50" grpId="0" animBg="1"/>
      <p:bldP spid="5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31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3119709" y="565077"/>
            <a:ext cx="55882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95 % confidence interval</a:t>
            </a:r>
          </a:p>
        </p:txBody>
      </p: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3C8D34E2-ADAD-4C29-AF75-2CE2366212A9}"/>
              </a:ext>
            </a:extLst>
          </p:cNvPr>
          <p:cNvCxnSpPr>
            <a:cxnSpLocks/>
          </p:cNvCxnSpPr>
          <p:nvPr/>
        </p:nvCxnSpPr>
        <p:spPr>
          <a:xfrm>
            <a:off x="4341434" y="4864128"/>
            <a:ext cx="2958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74A9A730-B7ED-44FB-8674-96ED597F42E4}"/>
                  </a:ext>
                </a:extLst>
              </p:cNvPr>
              <p:cNvSpPr txBox="1"/>
              <p:nvPr/>
            </p:nvSpPr>
            <p:spPr>
              <a:xfrm>
                <a:off x="4485530" y="4941120"/>
                <a:ext cx="2670618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b="0" i="0" smtClean="0">
                          <a:solidFill>
                            <a:srgbClr val="4472C4"/>
                          </a:solidFill>
                          <a:latin typeface="Cambria Math" panose="02040503050406030204" pitchFamily="18" charset="0"/>
                        </a:rPr>
                        <m:t>measure</m:t>
                      </m:r>
                    </m:oMath>
                  </m:oMathPara>
                </a14:m>
                <a:endParaRPr lang="de-DE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74A9A730-B7ED-44FB-8674-96ED597F4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5530" y="4941120"/>
                <a:ext cx="2670618" cy="2769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68A50DF0-ED7F-4B09-92E4-379DE0AA7E26}"/>
              </a:ext>
            </a:extLst>
          </p:cNvPr>
          <p:cNvCxnSpPr>
            <a:cxnSpLocks/>
          </p:cNvCxnSpPr>
          <p:nvPr/>
        </p:nvCxnSpPr>
        <p:spPr>
          <a:xfrm>
            <a:off x="4341434" y="4864128"/>
            <a:ext cx="2958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hteck 22">
            <a:extLst>
              <a:ext uri="{FF2B5EF4-FFF2-40B4-BE49-F238E27FC236}">
                <a16:creationId xmlns:a16="http://schemas.microsoft.com/office/drawing/2014/main" id="{E079F8AC-A2F8-4577-A4DE-8E526FFA3EC0}"/>
              </a:ext>
            </a:extLst>
          </p:cNvPr>
          <p:cNvSpPr/>
          <p:nvPr/>
        </p:nvSpPr>
        <p:spPr>
          <a:xfrm>
            <a:off x="4341434" y="4545308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033C11D-5CA3-42C5-BE11-7A78DB4F80CF}"/>
              </a:ext>
            </a:extLst>
          </p:cNvPr>
          <p:cNvSpPr/>
          <p:nvPr/>
        </p:nvSpPr>
        <p:spPr>
          <a:xfrm>
            <a:off x="4932977" y="4545308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C15E121E-2556-46AA-B9A4-DC3E9B8E54C4}"/>
              </a:ext>
            </a:extLst>
          </p:cNvPr>
          <p:cNvSpPr/>
          <p:nvPr/>
        </p:nvSpPr>
        <p:spPr>
          <a:xfrm>
            <a:off x="5535857" y="4545307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555BE81-D166-4AAD-9A8D-59BF4303E2E1}"/>
              </a:ext>
            </a:extLst>
          </p:cNvPr>
          <p:cNvSpPr/>
          <p:nvPr/>
        </p:nvSpPr>
        <p:spPr>
          <a:xfrm>
            <a:off x="6138737" y="4545307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4B73E2E-0B9E-452C-9A72-9BED7B2737F9}"/>
              </a:ext>
            </a:extLst>
          </p:cNvPr>
          <p:cNvSpPr/>
          <p:nvPr/>
        </p:nvSpPr>
        <p:spPr>
          <a:xfrm>
            <a:off x="6741617" y="455289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86956F2B-222B-42C2-A557-6BCFB419553E}"/>
              </a:ext>
            </a:extLst>
          </p:cNvPr>
          <p:cNvSpPr/>
          <p:nvPr/>
        </p:nvSpPr>
        <p:spPr>
          <a:xfrm>
            <a:off x="4934492" y="425914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1EBD551D-E2D7-417E-8C8F-76157DC6EA08}"/>
              </a:ext>
            </a:extLst>
          </p:cNvPr>
          <p:cNvSpPr/>
          <p:nvPr/>
        </p:nvSpPr>
        <p:spPr>
          <a:xfrm>
            <a:off x="4934040" y="394493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3407F566-BF1A-45F2-B452-64088CCA8EFF}"/>
              </a:ext>
            </a:extLst>
          </p:cNvPr>
          <p:cNvSpPr/>
          <p:nvPr/>
        </p:nvSpPr>
        <p:spPr>
          <a:xfrm>
            <a:off x="5535857" y="424124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56216A14-A86C-4FB5-AE34-ED9667F5F162}"/>
              </a:ext>
            </a:extLst>
          </p:cNvPr>
          <p:cNvSpPr/>
          <p:nvPr/>
        </p:nvSpPr>
        <p:spPr>
          <a:xfrm>
            <a:off x="5537372" y="395508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9673926A-BF27-41EE-BF00-C2F4482F3A40}"/>
              </a:ext>
            </a:extLst>
          </p:cNvPr>
          <p:cNvSpPr/>
          <p:nvPr/>
        </p:nvSpPr>
        <p:spPr>
          <a:xfrm>
            <a:off x="5536920" y="364087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DD0A11BB-5C48-4D16-814D-D0E15D3C07EC}"/>
              </a:ext>
            </a:extLst>
          </p:cNvPr>
          <p:cNvSpPr/>
          <p:nvPr/>
        </p:nvSpPr>
        <p:spPr>
          <a:xfrm>
            <a:off x="6140319" y="424124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26162CD-3F46-4A6F-ABD8-9E4E02AF286C}"/>
              </a:ext>
            </a:extLst>
          </p:cNvPr>
          <p:cNvSpPr/>
          <p:nvPr/>
        </p:nvSpPr>
        <p:spPr>
          <a:xfrm>
            <a:off x="6141834" y="395508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7697F2C-39B4-428B-A634-DA90A457F860}"/>
              </a:ext>
            </a:extLst>
          </p:cNvPr>
          <p:cNvSpPr/>
          <p:nvPr/>
        </p:nvSpPr>
        <p:spPr>
          <a:xfrm>
            <a:off x="6141382" y="3640874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37A7A5DB-A234-4C26-BA76-1F0BF7BB8332}"/>
              </a:ext>
            </a:extLst>
          </p:cNvPr>
          <p:cNvSpPr/>
          <p:nvPr/>
        </p:nvSpPr>
        <p:spPr>
          <a:xfrm>
            <a:off x="6740102" y="424124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DBDC7B4-469C-40AB-987A-FA648E65C1A0}"/>
              </a:ext>
            </a:extLst>
          </p:cNvPr>
          <p:cNvSpPr/>
          <p:nvPr/>
        </p:nvSpPr>
        <p:spPr>
          <a:xfrm>
            <a:off x="5535857" y="332647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FBC25F2E-FD98-4278-8012-280C2E8B1C74}"/>
              </a:ext>
            </a:extLst>
          </p:cNvPr>
          <p:cNvSpPr/>
          <p:nvPr/>
        </p:nvSpPr>
        <p:spPr>
          <a:xfrm>
            <a:off x="5537439" y="3022411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B004F881-BF28-4BB5-94DE-C140C59129F8}"/>
              </a:ext>
            </a:extLst>
          </p:cNvPr>
          <p:cNvSpPr/>
          <p:nvPr/>
        </p:nvSpPr>
        <p:spPr>
          <a:xfrm>
            <a:off x="5538954" y="2725363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644814E-368C-4232-9005-330C738441F6}"/>
              </a:ext>
            </a:extLst>
          </p:cNvPr>
          <p:cNvSpPr/>
          <p:nvPr/>
        </p:nvSpPr>
        <p:spPr>
          <a:xfrm>
            <a:off x="6138737" y="3324636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00B83D6E-99DE-4666-ACEB-8BCA1B9E2F27}"/>
              </a:ext>
            </a:extLst>
          </p:cNvPr>
          <p:cNvSpPr/>
          <p:nvPr/>
        </p:nvSpPr>
        <p:spPr>
          <a:xfrm>
            <a:off x="5545291" y="2441972"/>
            <a:ext cx="558628" cy="261253"/>
          </a:xfrm>
          <a:prstGeom prst="rect">
            <a:avLst/>
          </a:prstGeom>
          <a:solidFill>
            <a:srgbClr val="6EA2E0"/>
          </a:solidFill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7" name="Grafik 6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C0545C3F-18B6-46CA-8E93-29116CE367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4132682" y="2117488"/>
            <a:ext cx="3425938" cy="2717856"/>
          </a:xfrm>
          <a:prstGeom prst="rect">
            <a:avLst/>
          </a:prstGeom>
        </p:spPr>
      </p:pic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C74F9787-6F73-4DC1-B236-D9530DBD6B5A}"/>
              </a:ext>
            </a:extLst>
          </p:cNvPr>
          <p:cNvCxnSpPr/>
          <p:nvPr/>
        </p:nvCxnSpPr>
        <p:spPr>
          <a:xfrm>
            <a:off x="4932977" y="4552896"/>
            <a:ext cx="0" cy="2824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B9685CAD-DB1E-44FD-8F93-041427AAB814}"/>
              </a:ext>
            </a:extLst>
          </p:cNvPr>
          <p:cNvCxnSpPr/>
          <p:nvPr/>
        </p:nvCxnSpPr>
        <p:spPr>
          <a:xfrm>
            <a:off x="6750262" y="4552896"/>
            <a:ext cx="0" cy="28244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EB278A33-833E-4332-AFA1-4BAD5D070C98}"/>
              </a:ext>
            </a:extLst>
          </p:cNvPr>
          <p:cNvCxnSpPr/>
          <p:nvPr/>
        </p:nvCxnSpPr>
        <p:spPr>
          <a:xfrm flipV="1">
            <a:off x="5699760" y="2225040"/>
            <a:ext cx="233680" cy="142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2298F1BE-F5C3-42F3-80E0-B4EDA1BAAE8E}"/>
              </a:ext>
            </a:extLst>
          </p:cNvPr>
          <p:cNvCxnSpPr>
            <a:cxnSpLocks/>
          </p:cNvCxnSpPr>
          <p:nvPr/>
        </p:nvCxnSpPr>
        <p:spPr>
          <a:xfrm flipV="1">
            <a:off x="5611971" y="2494650"/>
            <a:ext cx="321469" cy="1879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B57F6922-C9CA-4EB0-82E9-BA22245410DC}"/>
              </a:ext>
            </a:extLst>
          </p:cNvPr>
          <p:cNvCxnSpPr>
            <a:cxnSpLocks/>
          </p:cNvCxnSpPr>
          <p:nvPr/>
        </p:nvCxnSpPr>
        <p:spPr>
          <a:xfrm flipV="1">
            <a:off x="5491605" y="2682555"/>
            <a:ext cx="602880" cy="36628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r Verbinder 55">
            <a:extLst>
              <a:ext uri="{FF2B5EF4-FFF2-40B4-BE49-F238E27FC236}">
                <a16:creationId xmlns:a16="http://schemas.microsoft.com/office/drawing/2014/main" id="{6F74B423-02CB-4546-97E9-AAB04642CBC7}"/>
              </a:ext>
            </a:extLst>
          </p:cNvPr>
          <p:cNvCxnSpPr>
            <a:cxnSpLocks/>
          </p:cNvCxnSpPr>
          <p:nvPr/>
        </p:nvCxnSpPr>
        <p:spPr>
          <a:xfrm flipV="1">
            <a:off x="5333485" y="3015400"/>
            <a:ext cx="805252" cy="49011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6F538FA4-C89A-4F0D-8FD9-8BE80E07FA9C}"/>
              </a:ext>
            </a:extLst>
          </p:cNvPr>
          <p:cNvCxnSpPr>
            <a:cxnSpLocks/>
          </p:cNvCxnSpPr>
          <p:nvPr/>
        </p:nvCxnSpPr>
        <p:spPr>
          <a:xfrm flipV="1">
            <a:off x="5269147" y="3319461"/>
            <a:ext cx="915424" cy="58266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48BB9235-3566-4E4F-8AE4-BA35DDB7C5DB}"/>
              </a:ext>
            </a:extLst>
          </p:cNvPr>
          <p:cNvCxnSpPr>
            <a:cxnSpLocks/>
          </p:cNvCxnSpPr>
          <p:nvPr/>
        </p:nvCxnSpPr>
        <p:spPr>
          <a:xfrm flipV="1">
            <a:off x="5067832" y="3664716"/>
            <a:ext cx="1255965" cy="7650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Gerader Verbinder 58">
            <a:extLst>
              <a:ext uri="{FF2B5EF4-FFF2-40B4-BE49-F238E27FC236}">
                <a16:creationId xmlns:a16="http://schemas.microsoft.com/office/drawing/2014/main" id="{58112FDD-BA7A-49CB-B39F-D6B952A85141}"/>
              </a:ext>
            </a:extLst>
          </p:cNvPr>
          <p:cNvCxnSpPr>
            <a:cxnSpLocks/>
          </p:cNvCxnSpPr>
          <p:nvPr/>
        </p:nvCxnSpPr>
        <p:spPr>
          <a:xfrm flipV="1">
            <a:off x="5114795" y="4037490"/>
            <a:ext cx="1303256" cy="75761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r Verbinder 60">
            <a:extLst>
              <a:ext uri="{FF2B5EF4-FFF2-40B4-BE49-F238E27FC236}">
                <a16:creationId xmlns:a16="http://schemas.microsoft.com/office/drawing/2014/main" id="{6548C22F-982D-4C70-B437-347D13BE1112}"/>
              </a:ext>
            </a:extLst>
          </p:cNvPr>
          <p:cNvCxnSpPr>
            <a:cxnSpLocks/>
          </p:cNvCxnSpPr>
          <p:nvPr/>
        </p:nvCxnSpPr>
        <p:spPr>
          <a:xfrm flipV="1">
            <a:off x="5805835" y="4371872"/>
            <a:ext cx="732695" cy="4537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86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rafik 79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0BF11B98-D596-4C82-9324-7722B6A185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884013" y="499783"/>
            <a:ext cx="6118009" cy="4853523"/>
          </a:xfrm>
          <a:prstGeom prst="rect">
            <a:avLst/>
          </a:prstGeom>
        </p:spPr>
      </p:pic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0FA32AAC-9924-418B-9851-F35396E41B3F}"/>
              </a:ext>
            </a:extLst>
          </p:cNvPr>
          <p:cNvGrpSpPr/>
          <p:nvPr/>
        </p:nvGrpSpPr>
        <p:grpSpPr>
          <a:xfrm rot="375434">
            <a:off x="9535906" y="922648"/>
            <a:ext cx="1139047" cy="1513694"/>
            <a:chOff x="2608598" y="2069186"/>
            <a:chExt cx="2208413" cy="3127454"/>
          </a:xfrm>
        </p:grpSpPr>
        <p:pic>
          <p:nvPicPr>
            <p:cNvPr id="50" name="Grafik 49">
              <a:extLst>
                <a:ext uri="{FF2B5EF4-FFF2-40B4-BE49-F238E27FC236}">
                  <a16:creationId xmlns:a16="http://schemas.microsoft.com/office/drawing/2014/main" id="{6D6B0BC2-2B57-49E1-A78B-43AD927CB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51" name="Grafik 50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2CD14292-ADC1-4047-AE2A-9C88BE8E42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52" name="Grafik 51">
              <a:extLst>
                <a:ext uri="{FF2B5EF4-FFF2-40B4-BE49-F238E27FC236}">
                  <a16:creationId xmlns:a16="http://schemas.microsoft.com/office/drawing/2014/main" id="{A0FE30B9-9BE6-407B-BBC5-3B71CF78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53" name="Grafik 52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B1029FF-F19C-4073-B5CD-53695BBE1A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54" name="Grafik 53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E4F09D35-C0E6-40AF-94D5-9FE6D64763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5" name="Grafik 54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16033401-3FA2-4E52-AB74-75FC7D346BE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5EECA802-0ECC-43C0-A27F-AB2D22734FB4}"/>
              </a:ext>
            </a:extLst>
          </p:cNvPr>
          <p:cNvGrpSpPr/>
          <p:nvPr/>
        </p:nvGrpSpPr>
        <p:grpSpPr>
          <a:xfrm>
            <a:off x="8760936" y="993361"/>
            <a:ext cx="991484" cy="1404094"/>
            <a:chOff x="2608598" y="2069186"/>
            <a:chExt cx="2208413" cy="3127454"/>
          </a:xfrm>
        </p:grpSpPr>
        <p:pic>
          <p:nvPicPr>
            <p:cNvPr id="43" name="Grafik 42">
              <a:extLst>
                <a:ext uri="{FF2B5EF4-FFF2-40B4-BE49-F238E27FC236}">
                  <a16:creationId xmlns:a16="http://schemas.microsoft.com/office/drawing/2014/main" id="{3A080D1A-EBD4-4388-85FA-56586B811C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4" name="Grafik 4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7894FA45-3A8E-400D-B0CC-80B1D409A9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779C602B-159F-44E6-A050-7ED9BCF981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CE972CB5-8A69-46AB-B3B5-CB13331BD4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7" name="Grafik 46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8C076EA-76B3-44D3-B948-BF0B8535FD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8" name="Grafik 47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4EE25D4-20A8-424F-82EA-09D93C31467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/>
              <p:nvPr/>
            </p:nvSpPr>
            <p:spPr>
              <a:xfrm>
                <a:off x="10256780" y="1696752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831D5D26-33ED-4044-8027-74309E9EF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56780" y="1696752"/>
                <a:ext cx="280525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6EA2E0"/>
                </a:solidFill>
              </a:rPr>
              <a:t>Tallulah</a:t>
            </a:r>
            <a:r>
              <a:rPr lang="de-DE" dirty="0">
                <a:solidFill>
                  <a:srgbClr val="6EA2E0"/>
                </a:solidFill>
              </a:rPr>
              <a:t> Jansen • Jona </a:t>
            </a:r>
            <a:r>
              <a:rPr lang="de-DE" dirty="0" err="1">
                <a:solidFill>
                  <a:srgbClr val="6EA2E0"/>
                </a:solidFill>
              </a:rPr>
              <a:t>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32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76861" cy="369332"/>
              </a:xfrm>
              <a:prstGeom prst="rect">
                <a:avLst/>
              </a:prstGeom>
              <a:blipFill>
                <a:blip r:embed="rId10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9347681" y="166694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7681" y="1666949"/>
                <a:ext cx="280525" cy="430887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feld 28">
            <a:extLst>
              <a:ext uri="{FF2B5EF4-FFF2-40B4-BE49-F238E27FC236}">
                <a16:creationId xmlns:a16="http://schemas.microsoft.com/office/drawing/2014/main" id="{51A30813-9777-486F-BC95-98E2FCD0D4C0}"/>
              </a:ext>
            </a:extLst>
          </p:cNvPr>
          <p:cNvSpPr txBox="1"/>
          <p:nvPr/>
        </p:nvSpPr>
        <p:spPr>
          <a:xfrm>
            <a:off x="-254283" y="499783"/>
            <a:ext cx="55820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Confidence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/>
              <p:nvPr/>
            </p:nvSpPr>
            <p:spPr>
              <a:xfrm>
                <a:off x="519375" y="2142980"/>
                <a:ext cx="4285162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dirty="0">
                    <a:solidFill>
                      <a:srgbClr val="4472C4"/>
                    </a:solidFill>
                  </a:rPr>
                  <a:t>The distribution of the estimator for</a:t>
                </a:r>
                <a:r>
                  <a:rPr lang="de-DE" dirty="0">
                    <a:solidFill>
                      <a:srgbClr val="4472C4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rgbClr val="4472C4"/>
                    </a:solidFill>
                  </a:rPr>
                  <a:t>. </a:t>
                </a:r>
                <a:endParaRPr lang="en-US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82" name="Textfeld 81">
                <a:extLst>
                  <a:ext uri="{FF2B5EF4-FFF2-40B4-BE49-F238E27FC236}">
                    <a16:creationId xmlns:a16="http://schemas.microsoft.com/office/drawing/2014/main" id="{492CF9B9-982D-47EE-A71A-8097C97EA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375" y="2142980"/>
                <a:ext cx="4285162" cy="276999"/>
              </a:xfrm>
              <a:prstGeom prst="rect">
                <a:avLst/>
              </a:prstGeom>
              <a:blipFill>
                <a:blip r:embed="rId12"/>
                <a:stretch>
                  <a:fillRect l="-3272" t="-28889" b="-5111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Gerader Verbinder 32">
            <a:extLst>
              <a:ext uri="{FF2B5EF4-FFF2-40B4-BE49-F238E27FC236}">
                <a16:creationId xmlns:a16="http://schemas.microsoft.com/office/drawing/2014/main" id="{1AB09C69-3A58-43F8-8C74-314F867613A2}"/>
              </a:ext>
            </a:extLst>
          </p:cNvPr>
          <p:cNvCxnSpPr>
            <a:cxnSpLocks/>
          </p:cNvCxnSpPr>
          <p:nvPr/>
        </p:nvCxnSpPr>
        <p:spPr>
          <a:xfrm>
            <a:off x="4494827" y="4482674"/>
            <a:ext cx="0" cy="9012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7E1AF75E-2EBB-4D38-8BD4-984FA603C69C}"/>
              </a:ext>
            </a:extLst>
          </p:cNvPr>
          <p:cNvCxnSpPr>
            <a:cxnSpLocks/>
          </p:cNvCxnSpPr>
          <p:nvPr/>
        </p:nvCxnSpPr>
        <p:spPr>
          <a:xfrm>
            <a:off x="7352327" y="4452020"/>
            <a:ext cx="0" cy="9012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D60E9A99-8B44-4871-98D8-71C2AE168CB9}"/>
                  </a:ext>
                </a:extLst>
              </p:cNvPr>
              <p:cNvSpPr txBox="1"/>
              <p:nvPr/>
            </p:nvSpPr>
            <p:spPr>
              <a:xfrm>
                <a:off x="519375" y="3093016"/>
                <a:ext cx="4285162" cy="55399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de-DE" dirty="0">
                    <a:solidFill>
                      <a:srgbClr val="4472C4"/>
                    </a:solidFill>
                  </a:rPr>
                  <a:t>In 95% </a:t>
                </a:r>
                <a:r>
                  <a:rPr lang="en-US" dirty="0">
                    <a:solidFill>
                      <a:srgbClr val="4472C4"/>
                    </a:solidFill>
                  </a:rPr>
                  <a:t>of the cases the true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de-DE" dirty="0">
                    <a:solidFill>
                      <a:srgbClr val="4472C4"/>
                    </a:solidFill>
                  </a:rPr>
                  <a:t> (</a:t>
                </a:r>
                <a:r>
                  <a:rPr lang="en-CA" dirty="0">
                    <a:solidFill>
                      <a:srgbClr val="4472C4"/>
                    </a:solidFill>
                  </a:rPr>
                  <a:t>population mean</a:t>
                </a:r>
                <a:r>
                  <a:rPr lang="de-DE" dirty="0">
                    <a:solidFill>
                      <a:srgbClr val="4472C4"/>
                    </a:solidFill>
                  </a:rPr>
                  <a:t>) lies</a:t>
                </a:r>
                <a:r>
                  <a:rPr lang="en-GB" dirty="0">
                    <a:solidFill>
                      <a:srgbClr val="4472C4"/>
                    </a:solidFill>
                  </a:rPr>
                  <a:t> within the confidence interval</a:t>
                </a:r>
                <a:r>
                  <a:rPr lang="de-DE" dirty="0">
                    <a:solidFill>
                      <a:srgbClr val="4472C4"/>
                    </a:solidFill>
                  </a:rPr>
                  <a:t>.  </a:t>
                </a:r>
                <a:endParaRPr lang="en-US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D60E9A99-8B44-4871-98D8-71C2AE168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375" y="3093016"/>
                <a:ext cx="4285162" cy="553998"/>
              </a:xfrm>
              <a:prstGeom prst="rect">
                <a:avLst/>
              </a:prstGeom>
              <a:blipFill>
                <a:blip r:embed="rId13"/>
                <a:stretch>
                  <a:fillRect l="-3272" t="-14286" b="-2527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Sprechblase: rechteckig mit abgerundeten Ecken 37">
                <a:extLst>
                  <a:ext uri="{FF2B5EF4-FFF2-40B4-BE49-F238E27FC236}">
                    <a16:creationId xmlns:a16="http://schemas.microsoft.com/office/drawing/2014/main" id="{80FD31BD-FAF5-4CD7-B8C6-365303CF76AD}"/>
                  </a:ext>
                </a:extLst>
              </p:cNvPr>
              <p:cNvSpPr/>
              <p:nvPr/>
            </p:nvSpPr>
            <p:spPr>
              <a:xfrm>
                <a:off x="7922207" y="2215816"/>
                <a:ext cx="2974384" cy="2571161"/>
              </a:xfrm>
              <a:prstGeom prst="wedgeRoundRectCallout">
                <a:avLst>
                  <a:gd name="adj1" fmla="val 22250"/>
                  <a:gd name="adj2" fmla="val -72705"/>
                  <a:gd name="adj3" fmla="val 16667"/>
                </a:avLst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GB" dirty="0">
                    <a:solidFill>
                      <a:schemeClr val="tx1"/>
                    </a:solidFill>
                  </a:rPr>
                  <a:t>Think that you would estimate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from many organic Avocados. In 95% of cases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chemeClr val="tx1"/>
                    </a:solidFill>
                  </a:rPr>
                  <a:t> lies within the confidence interval. </a:t>
                </a:r>
                <a:endParaRPr lang="en-GB" dirty="0"/>
              </a:p>
            </p:txBody>
          </p:sp>
        </mc:Choice>
        <mc:Fallback xmlns="">
          <p:sp>
            <p:nvSpPr>
              <p:cNvPr id="38" name="Sprechblase: rechteckig mit abgerundeten Ecken 37">
                <a:extLst>
                  <a:ext uri="{FF2B5EF4-FFF2-40B4-BE49-F238E27FC236}">
                    <a16:creationId xmlns:a16="http://schemas.microsoft.com/office/drawing/2014/main" id="{80FD31BD-FAF5-4CD7-B8C6-365303CF76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22207" y="2215816"/>
                <a:ext cx="2974384" cy="2571161"/>
              </a:xfrm>
              <a:prstGeom prst="wedgeRoundRectCallout">
                <a:avLst>
                  <a:gd name="adj1" fmla="val 22250"/>
                  <a:gd name="adj2" fmla="val -72705"/>
                  <a:gd name="adj3" fmla="val 16667"/>
                </a:avLst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582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33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2800163" y="394034"/>
            <a:ext cx="67138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Comparison (95%) intervals 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392CA79-392D-4D71-B660-E27481C17465}"/>
              </a:ext>
            </a:extLst>
          </p:cNvPr>
          <p:cNvSpPr txBox="1"/>
          <p:nvPr/>
        </p:nvSpPr>
        <p:spPr>
          <a:xfrm>
            <a:off x="1871935" y="2155752"/>
            <a:ext cx="28334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Confidence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E2475AF6-E68A-494A-AF60-81D03C5B41A1}"/>
              </a:ext>
            </a:extLst>
          </p:cNvPr>
          <p:cNvSpPr txBox="1"/>
          <p:nvPr/>
        </p:nvSpPr>
        <p:spPr>
          <a:xfrm>
            <a:off x="7196955" y="2155752"/>
            <a:ext cx="28334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Credible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E2E42701-38BE-4EFC-B4A4-609F21BF15DA}"/>
              </a:ext>
            </a:extLst>
          </p:cNvPr>
          <p:cNvSpPr txBox="1"/>
          <p:nvPr/>
        </p:nvSpPr>
        <p:spPr>
          <a:xfrm>
            <a:off x="1871935" y="3292303"/>
            <a:ext cx="428516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>
                <a:solidFill>
                  <a:srgbClr val="4472C4"/>
                </a:solidFill>
              </a:rPr>
              <a:t>In 95% </a:t>
            </a:r>
            <a:r>
              <a:rPr lang="en-US" dirty="0">
                <a:solidFill>
                  <a:srgbClr val="4472C4"/>
                </a:solidFill>
              </a:rPr>
              <a:t>of the cases the true parameter lies within the confidence interval</a:t>
            </a:r>
          </a:p>
          <a:p>
            <a:endParaRPr lang="en-US" dirty="0">
              <a:solidFill>
                <a:srgbClr val="4472C4"/>
              </a:solidFill>
            </a:endParaRPr>
          </a:p>
          <a:p>
            <a:r>
              <a:rPr lang="en-US" dirty="0">
                <a:solidFill>
                  <a:srgbClr val="4472C4"/>
                </a:solidFill>
              </a:rPr>
              <a:t>In reality it either lies within the confidence interval or not. 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ED2EDAE3-73C3-4871-A17A-856365480E9E}"/>
              </a:ext>
            </a:extLst>
          </p:cNvPr>
          <p:cNvSpPr txBox="1"/>
          <p:nvPr/>
        </p:nvSpPr>
        <p:spPr>
          <a:xfrm>
            <a:off x="7306764" y="3232997"/>
            <a:ext cx="4285162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dirty="0">
                <a:solidFill>
                  <a:srgbClr val="4472C4"/>
                </a:solidFill>
              </a:rPr>
              <a:t>With a probability of 95% the parameter is within the credible interval. </a:t>
            </a:r>
          </a:p>
          <a:p>
            <a:endParaRPr lang="en-GB" dirty="0">
              <a:solidFill>
                <a:srgbClr val="4472C4"/>
              </a:solidFill>
            </a:endParaRPr>
          </a:p>
          <a:p>
            <a:r>
              <a:rPr lang="en-GB" dirty="0">
                <a:solidFill>
                  <a:srgbClr val="4472C4"/>
                </a:solidFill>
              </a:rPr>
              <a:t>The parameter is not „fixed“ like for the Frequentists. </a:t>
            </a:r>
          </a:p>
        </p:txBody>
      </p:sp>
    </p:spTree>
    <p:extLst>
      <p:ext uri="{BB962C8B-B14F-4D97-AF65-F5344CB8AC3E}">
        <p14:creationId xmlns:p14="http://schemas.microsoft.com/office/powerpoint/2010/main" val="3310582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34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4207023" y="3059668"/>
            <a:ext cx="377795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Conjugate prior</a:t>
            </a:r>
          </a:p>
          <a:p>
            <a:pPr algn="ctr"/>
            <a:r>
              <a:rPr lang="en-US" sz="2200" dirty="0">
                <a:solidFill>
                  <a:srgbClr val="6EA2E0"/>
                </a:solidFill>
              </a:rPr>
              <a:t>Off topic </a:t>
            </a:r>
          </a:p>
        </p:txBody>
      </p:sp>
    </p:spTree>
    <p:extLst>
      <p:ext uri="{BB962C8B-B14F-4D97-AF65-F5344CB8AC3E}">
        <p14:creationId xmlns:p14="http://schemas.microsoft.com/office/powerpoint/2010/main" val="367620509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35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1811824" y="708314"/>
            <a:ext cx="85683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Relationship between prior, likelihood and posterior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  <m: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de-DE" sz="780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sz="7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66407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36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4010784" y="634407"/>
            <a:ext cx="4069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>
                <a:solidFill>
                  <a:srgbClr val="6EA2E0"/>
                </a:solidFill>
              </a:rPr>
              <a:t>C</a:t>
            </a:r>
            <a:r>
              <a:rPr lang="en-US" sz="4200" dirty="0" err="1">
                <a:solidFill>
                  <a:srgbClr val="6EA2E0"/>
                </a:solidFill>
              </a:rPr>
              <a:t>onjugate</a:t>
            </a:r>
            <a:r>
              <a:rPr lang="en-US" sz="4200" dirty="0">
                <a:solidFill>
                  <a:srgbClr val="6EA2E0"/>
                </a:solidFill>
              </a:rPr>
              <a:t> priors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  <m: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r>
                            <a:rPr lang="de-DE" sz="780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</m:e>
                      </m:d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de-DE" sz="7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𝜃</m:t>
                      </m:r>
                      <m:r>
                        <a:rPr lang="de-DE" sz="7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652548"/>
                <a:ext cx="10740312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37607263-2220-4E97-94FD-1010CF0AB5F2}"/>
              </a:ext>
            </a:extLst>
          </p:cNvPr>
          <p:cNvCxnSpPr>
            <a:cxnSpLocks/>
          </p:cNvCxnSpPr>
          <p:nvPr/>
        </p:nvCxnSpPr>
        <p:spPr>
          <a:xfrm flipH="1" flipV="1">
            <a:off x="2887623" y="4013184"/>
            <a:ext cx="1584921" cy="787416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9F6941F-917D-4577-AF6B-872450B979F5}"/>
              </a:ext>
            </a:extLst>
          </p:cNvPr>
          <p:cNvCxnSpPr>
            <a:cxnSpLocks/>
          </p:cNvCxnSpPr>
          <p:nvPr/>
        </p:nvCxnSpPr>
        <p:spPr>
          <a:xfrm flipV="1">
            <a:off x="7719458" y="3817102"/>
            <a:ext cx="1453117" cy="983498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EC9741F8-87CF-4E86-BE1E-FE297D241DC2}"/>
              </a:ext>
            </a:extLst>
          </p:cNvPr>
          <p:cNvSpPr txBox="1"/>
          <p:nvPr/>
        </p:nvSpPr>
        <p:spPr>
          <a:xfrm>
            <a:off x="1675814" y="4822465"/>
            <a:ext cx="85683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200" dirty="0">
                <a:solidFill>
                  <a:srgbClr val="6EA2E0"/>
                </a:solidFill>
              </a:rPr>
              <a:t>Same </a:t>
            </a:r>
            <a:r>
              <a:rPr lang="en-US" sz="4200" dirty="0">
                <a:solidFill>
                  <a:srgbClr val="6EA2E0"/>
                </a:solidFill>
              </a:rPr>
              <a:t>probability distribution family </a:t>
            </a:r>
          </a:p>
        </p:txBody>
      </p:sp>
      <p:sp>
        <p:nvSpPr>
          <p:cNvPr id="16" name="Herz 15">
            <a:extLst>
              <a:ext uri="{FF2B5EF4-FFF2-40B4-BE49-F238E27FC236}">
                <a16:creationId xmlns:a16="http://schemas.microsoft.com/office/drawing/2014/main" id="{3D962C73-7D56-40C1-8AD5-AFD7F4545A7D}"/>
              </a:ext>
            </a:extLst>
          </p:cNvPr>
          <p:cNvSpPr/>
          <p:nvPr/>
        </p:nvSpPr>
        <p:spPr>
          <a:xfrm>
            <a:off x="5734049" y="4406892"/>
            <a:ext cx="428625" cy="393708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74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37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2666999" y="1696897"/>
            <a:ext cx="72675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What can we do with models?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1054AC6-C72B-4349-86EE-9092FC669C47}"/>
              </a:ext>
            </a:extLst>
          </p:cNvPr>
          <p:cNvSpPr txBox="1"/>
          <p:nvPr/>
        </p:nvSpPr>
        <p:spPr>
          <a:xfrm>
            <a:off x="4995268" y="2851166"/>
            <a:ext cx="24574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Prediction 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9485082-F3A4-415F-80AA-F49E977EB55E}"/>
              </a:ext>
            </a:extLst>
          </p:cNvPr>
          <p:cNvSpPr txBox="1"/>
          <p:nvPr/>
        </p:nvSpPr>
        <p:spPr>
          <a:xfrm>
            <a:off x="7829552" y="2798049"/>
            <a:ext cx="29479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Comparison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794038A5-4D22-40AE-ACCF-4A7C1903EC00}"/>
              </a:ext>
            </a:extLst>
          </p:cNvPr>
          <p:cNvSpPr txBox="1"/>
          <p:nvPr/>
        </p:nvSpPr>
        <p:spPr>
          <a:xfrm>
            <a:off x="2030015" y="2861802"/>
            <a:ext cx="25884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Estimation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4C843240-E038-47AB-9B27-B3A6F21476F0}"/>
              </a:ext>
            </a:extLst>
          </p:cNvPr>
          <p:cNvSpPr txBox="1"/>
          <p:nvPr/>
        </p:nvSpPr>
        <p:spPr>
          <a:xfrm>
            <a:off x="5006576" y="4422440"/>
            <a:ext cx="2588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i="1" dirty="0">
                <a:solidFill>
                  <a:srgbClr val="6EA2E0"/>
                </a:solidFill>
              </a:rPr>
              <a:t>Regression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304A88C-1FD4-4C30-A8E6-98E03CE49BD4}"/>
              </a:ext>
            </a:extLst>
          </p:cNvPr>
          <p:cNvSpPr txBox="1"/>
          <p:nvPr/>
        </p:nvSpPr>
        <p:spPr>
          <a:xfrm>
            <a:off x="8064500" y="4422440"/>
            <a:ext cx="15936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i="1" dirty="0">
                <a:solidFill>
                  <a:srgbClr val="6EA2E0"/>
                </a:solidFill>
              </a:rPr>
              <a:t>T-test</a:t>
            </a:r>
          </a:p>
        </p:txBody>
      </p:sp>
      <p:pic>
        <p:nvPicPr>
          <p:cNvPr id="3" name="Grafik 2" descr="Häkchen">
            <a:extLst>
              <a:ext uri="{FF2B5EF4-FFF2-40B4-BE49-F238E27FC236}">
                <a16:creationId xmlns:a16="http://schemas.microsoft.com/office/drawing/2014/main" id="{ED6F0C9C-E9A3-4571-AD68-EFA8A26FE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46212" y="3355656"/>
            <a:ext cx="584776" cy="5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91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38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824287" y="2946052"/>
            <a:ext cx="49387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6EA2E0"/>
                </a:solidFill>
              </a:rPr>
              <a:t>Outlook</a:t>
            </a:r>
            <a:r>
              <a:rPr lang="en-US" sz="4200" dirty="0">
                <a:solidFill>
                  <a:srgbClr val="6EA2E0"/>
                </a:solidFill>
              </a:rPr>
              <a:t>: Regression</a:t>
            </a:r>
          </a:p>
        </p:txBody>
      </p:sp>
    </p:spTree>
    <p:extLst>
      <p:ext uri="{BB962C8B-B14F-4D97-AF65-F5344CB8AC3E}">
        <p14:creationId xmlns:p14="http://schemas.microsoft.com/office/powerpoint/2010/main" val="5682778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A0FA0CD-F881-44C8-9471-D0E107961FFF}"/>
              </a:ext>
            </a:extLst>
          </p:cNvPr>
          <p:cNvCxnSpPr>
            <a:cxnSpLocks/>
          </p:cNvCxnSpPr>
          <p:nvPr/>
        </p:nvCxnSpPr>
        <p:spPr>
          <a:xfrm flipV="1">
            <a:off x="999514" y="1494953"/>
            <a:ext cx="6153761" cy="4920030"/>
          </a:xfrm>
          <a:prstGeom prst="line">
            <a:avLst/>
          </a:prstGeom>
          <a:ln w="28575">
            <a:solidFill>
              <a:srgbClr val="6EA2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39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3762188" y="458100"/>
            <a:ext cx="4506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What is regression?</a:t>
            </a:r>
          </a:p>
        </p:txBody>
      </p:sp>
      <p:pic>
        <p:nvPicPr>
          <p:cNvPr id="18" name="Grafik 17" descr="Ein Bild, das Karte enthält.&#10;&#10;Automatisch generierte Beschreibung">
            <a:extLst>
              <a:ext uri="{FF2B5EF4-FFF2-40B4-BE49-F238E27FC236}">
                <a16:creationId xmlns:a16="http://schemas.microsoft.com/office/drawing/2014/main" id="{1F1EC74A-7D13-4723-9EC7-8F852AACC7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1010138" y="5990151"/>
            <a:ext cx="218200" cy="22253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DD35C16-54C7-4A64-B786-6166F375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1452491" y="5897259"/>
            <a:ext cx="395782" cy="250508"/>
          </a:xfrm>
          <a:prstGeom prst="rect">
            <a:avLst/>
          </a:prstGeom>
        </p:spPr>
      </p:pic>
      <p:pic>
        <p:nvPicPr>
          <p:cNvPr id="20" name="Grafik 19" descr="Ein Bild, das Spiel enthält.&#10;&#10;Automatisch generierte Beschreibung">
            <a:extLst>
              <a:ext uri="{FF2B5EF4-FFF2-40B4-BE49-F238E27FC236}">
                <a16:creationId xmlns:a16="http://schemas.microsoft.com/office/drawing/2014/main" id="{58C64589-0C8A-473F-A9CA-BE9A71C7D3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2818244" y="5435124"/>
            <a:ext cx="390636" cy="40538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592F5B0B-D7EF-4F4E-98D1-D7BD6D0559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6" t="7382" r="29430" b="61367"/>
          <a:stretch/>
        </p:blipFill>
        <p:spPr>
          <a:xfrm>
            <a:off x="3396463" y="4434007"/>
            <a:ext cx="486892" cy="53217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DC72D42-48A7-45D1-85EA-190150F8FD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2068875" y="5022765"/>
            <a:ext cx="480688" cy="454152"/>
          </a:xfrm>
          <a:prstGeom prst="rect">
            <a:avLst/>
          </a:prstGeom>
        </p:spPr>
      </p:pic>
      <p:pic>
        <p:nvPicPr>
          <p:cNvPr id="23" name="Grafik 2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334A53FF-FADE-44A7-9DF5-F5AF87FD1A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5" r="53558"/>
          <a:stretch/>
        </p:blipFill>
        <p:spPr>
          <a:xfrm>
            <a:off x="4049222" y="2849734"/>
            <a:ext cx="683604" cy="78049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C85C0B3-593E-44FB-8F4B-FEC63D574A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6002282" y="1494953"/>
            <a:ext cx="892286" cy="920108"/>
          </a:xfrm>
          <a:prstGeom prst="rect">
            <a:avLst/>
          </a:prstGeom>
        </p:spPr>
      </p:pic>
      <p:pic>
        <p:nvPicPr>
          <p:cNvPr id="25" name="Grafik 24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0B28A499-CA4F-4643-9927-3684B02116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9" t="29398" r="54390" b="48025"/>
          <a:stretch/>
        </p:blipFill>
        <p:spPr>
          <a:xfrm rot="19981554">
            <a:off x="4891945" y="2155515"/>
            <a:ext cx="755384" cy="75559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BAF1D48-B9C2-4A37-8A30-13E229393AD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-704654" y="6172996"/>
            <a:ext cx="9078399" cy="50815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4410FCC-2A5D-4B99-973E-E4A3C775DE2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87716" r="40859" b="10064"/>
          <a:stretch/>
        </p:blipFill>
        <p:spPr>
          <a:xfrm rot="5400000">
            <a:off x="-1668430" y="3690483"/>
            <a:ext cx="4842205" cy="119845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6A7368FD-E82A-47B0-B3C5-D62E359CFC0A}"/>
              </a:ext>
            </a:extLst>
          </p:cNvPr>
          <p:cNvSpPr txBox="1"/>
          <p:nvPr/>
        </p:nvSpPr>
        <p:spPr>
          <a:xfrm>
            <a:off x="8455018" y="6009925"/>
            <a:ext cx="5586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size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E9E2462-CF94-4FA8-B5DE-F3A0E8040204}"/>
              </a:ext>
            </a:extLst>
          </p:cNvPr>
          <p:cNvSpPr txBox="1"/>
          <p:nvPr/>
        </p:nvSpPr>
        <p:spPr>
          <a:xfrm>
            <a:off x="307724" y="966329"/>
            <a:ext cx="7700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/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C926FA2D-9D63-4F73-80B1-2162413C2A19}"/>
                  </a:ext>
                </a:extLst>
              </p:cNvPr>
              <p:cNvSpPr/>
              <p:nvPr/>
            </p:nvSpPr>
            <p:spPr>
              <a:xfrm>
                <a:off x="5405328" y="3665189"/>
                <a:ext cx="138134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80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800" b="0" i="1" baseline="-2500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800" dirty="0">
                    <a:solidFill>
                      <a:srgbClr val="6EA2E0"/>
                    </a:solidFill>
                  </a:rPr>
                  <a:t>=?</a:t>
                </a:r>
              </a:p>
            </p:txBody>
          </p:sp>
        </mc:Choice>
        <mc:Fallback xmlns=""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C926FA2D-9D63-4F73-80B1-2162413C2A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328" y="3665189"/>
                <a:ext cx="1381343" cy="523220"/>
              </a:xfrm>
              <a:prstGeom prst="rect">
                <a:avLst/>
              </a:prstGeom>
              <a:blipFill>
                <a:blip r:embed="rId1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4B3B64E1-352A-4DC7-B60C-976607E5E65F}"/>
                  </a:ext>
                </a:extLst>
              </p:cNvPr>
              <p:cNvSpPr/>
              <p:nvPr/>
            </p:nvSpPr>
            <p:spPr>
              <a:xfrm>
                <a:off x="5405328" y="4434007"/>
                <a:ext cx="14169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80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800" b="0" i="1" baseline="-2500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800" dirty="0">
                    <a:solidFill>
                      <a:srgbClr val="6EA2E0"/>
                    </a:solidFill>
                  </a:rPr>
                  <a:t>=?</a:t>
                </a:r>
              </a:p>
            </p:txBody>
          </p:sp>
        </mc:Choice>
        <mc:Fallback xmlns=""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4B3B64E1-352A-4DC7-B60C-976607E5E6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328" y="4434007"/>
                <a:ext cx="1416913" cy="523220"/>
              </a:xfrm>
              <a:prstGeom prst="rect">
                <a:avLst/>
              </a:prstGeom>
              <a:blipFill>
                <a:blip r:embed="rId13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02A0D3A6-096A-43CC-B114-712E464CBFEF}"/>
                  </a:ext>
                </a:extLst>
              </p:cNvPr>
              <p:cNvSpPr/>
              <p:nvPr/>
            </p:nvSpPr>
            <p:spPr>
              <a:xfrm>
                <a:off x="5249696" y="5200477"/>
                <a:ext cx="206489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280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sty m:val="p"/>
                        </m:rP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LE</m:t>
                      </m:r>
                      <m: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result</m:t>
                      </m:r>
                    </m:oMath>
                  </m:oMathPara>
                </a14:m>
                <a:endParaRPr lang="en-US" sz="2800" dirty="0">
                  <a:solidFill>
                    <a:srgbClr val="6EA2E0"/>
                  </a:solidFill>
                </a:endParaRPr>
              </a:p>
            </p:txBody>
          </p:sp>
        </mc:Choice>
        <mc:Fallback xmlns="">
          <p:sp>
            <p:nvSpPr>
              <p:cNvPr id="52" name="Rechteck 51">
                <a:extLst>
                  <a:ext uri="{FF2B5EF4-FFF2-40B4-BE49-F238E27FC236}">
                    <a16:creationId xmlns:a16="http://schemas.microsoft.com/office/drawing/2014/main" id="{02A0D3A6-096A-43CC-B114-712E464CBF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696" y="5200477"/>
                <a:ext cx="2064893" cy="52322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3" name="Gerader Verbinder 52">
            <a:extLst>
              <a:ext uri="{FF2B5EF4-FFF2-40B4-BE49-F238E27FC236}">
                <a16:creationId xmlns:a16="http://schemas.microsoft.com/office/drawing/2014/main" id="{DAE2C822-A4BF-438B-B105-437CF40A85AB}"/>
              </a:ext>
            </a:extLst>
          </p:cNvPr>
          <p:cNvCxnSpPr>
            <a:cxnSpLocks/>
          </p:cNvCxnSpPr>
          <p:nvPr/>
        </p:nvCxnSpPr>
        <p:spPr>
          <a:xfrm>
            <a:off x="6280304" y="4008131"/>
            <a:ext cx="244128" cy="1345487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B59DDE2D-0FCF-428D-BAA3-B7ACDA17871D}"/>
              </a:ext>
            </a:extLst>
          </p:cNvPr>
          <p:cNvCxnSpPr>
            <a:cxnSpLocks/>
          </p:cNvCxnSpPr>
          <p:nvPr/>
        </p:nvCxnSpPr>
        <p:spPr>
          <a:xfrm>
            <a:off x="6143442" y="4865914"/>
            <a:ext cx="136862" cy="444537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802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00052 0.0625 " pathEditMode="relative" rAng="0" ptsTypes="AA">
                                      <p:cBhvr>
                                        <p:cTn id="58" dur="1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3125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5E-6 0.05278 L -0.00221 -0.06111 " pathEditMode="relative" rAng="0" ptsTypes="AA">
                                      <p:cBhvr>
                                        <p:cTn id="6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5694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5E-6 -0.05185 L 1.45833E-6 2.59259E-6 " pathEditMode="relative" rAng="0" ptsTypes="AA">
                                      <p:cBhvr>
                                        <p:cTn id="62" dur="1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 err="1">
                <a:solidFill>
                  <a:srgbClr val="6EA2E0"/>
                </a:solidFill>
              </a:rPr>
              <a:t>Tallulah</a:t>
            </a:r>
            <a:r>
              <a:rPr lang="de-DE" dirty="0">
                <a:solidFill>
                  <a:srgbClr val="6EA2E0"/>
                </a:solidFill>
              </a:rPr>
              <a:t> Jansen • Jona </a:t>
            </a:r>
            <a:r>
              <a:rPr lang="de-DE" dirty="0" err="1">
                <a:solidFill>
                  <a:srgbClr val="6EA2E0"/>
                </a:solidFill>
              </a:rPr>
              <a:t>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4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071199" y="610742"/>
            <a:ext cx="5359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Likelihood function of the avocado data set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98F7ACE3-CCEE-40E8-8F5F-8FE3F5FBB089}"/>
                  </a:ext>
                </a:extLst>
              </p:cNvPr>
              <p:cNvSpPr txBox="1"/>
              <p:nvPr/>
            </p:nvSpPr>
            <p:spPr>
              <a:xfrm>
                <a:off x="3987006" y="3429000"/>
                <a:ext cx="3631122" cy="5324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32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 ~ 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𝑁𝑜𝑟𝑚𝑎𝑙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𝑔</m:t>
                          </m:r>
                          <m:r>
                            <a:rPr lang="de-DE" sz="32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de-DE" sz="3200" dirty="0"/>
              </a:p>
            </p:txBody>
          </p:sp>
        </mc:Choice>
        <mc:Fallback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98F7ACE3-CCEE-40E8-8F5F-8FE3F5FBB0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7006" y="3429000"/>
                <a:ext cx="3631122" cy="532453"/>
              </a:xfrm>
              <a:prstGeom prst="rect">
                <a:avLst/>
              </a:prstGeom>
              <a:blipFill>
                <a:blip r:embed="rId2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feld 10">
            <a:extLst>
              <a:ext uri="{FF2B5EF4-FFF2-40B4-BE49-F238E27FC236}">
                <a16:creationId xmlns:a16="http://schemas.microsoft.com/office/drawing/2014/main" id="{32B2681F-B718-4B2A-B8DB-933BAF9C73AF}"/>
              </a:ext>
            </a:extLst>
          </p:cNvPr>
          <p:cNvSpPr txBox="1"/>
          <p:nvPr/>
        </p:nvSpPr>
        <p:spPr>
          <a:xfrm rot="20129629">
            <a:off x="2351147" y="3029838"/>
            <a:ext cx="19837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6EA2E0"/>
                </a:solidFill>
              </a:rPr>
              <a:t>Where we want to get: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DA754D83-1B49-40CC-816B-57C0E62D9802}"/>
              </a:ext>
            </a:extLst>
          </p:cNvPr>
          <p:cNvSpPr txBox="1"/>
          <p:nvPr/>
        </p:nvSpPr>
        <p:spPr>
          <a:xfrm>
            <a:off x="3683000" y="4016035"/>
            <a:ext cx="4114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dirty="0">
                <a:solidFill>
                  <a:srgbClr val="6EA2E0"/>
                </a:solidFill>
              </a:rPr>
              <a:t>(Y is the avocado price)</a:t>
            </a:r>
          </a:p>
        </p:txBody>
      </p:sp>
    </p:spTree>
    <p:extLst>
      <p:ext uri="{BB962C8B-B14F-4D97-AF65-F5344CB8AC3E}">
        <p14:creationId xmlns:p14="http://schemas.microsoft.com/office/powerpoint/2010/main" val="274733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40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1421447" y="1861472"/>
            <a:ext cx="977995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>
                <a:solidFill>
                  <a:srgbClr val="6EA2E0"/>
                </a:solidFill>
              </a:rPr>
              <a:t>The next 3 slides are intended to aid your intuition and understanding how/why to setup the likelihood function for MLE. This refers to HW7 Exercise 2 (find the MLE).</a:t>
            </a:r>
          </a:p>
          <a:p>
            <a:endParaRPr lang="en-US" sz="3200" i="1" dirty="0">
              <a:solidFill>
                <a:srgbClr val="6EA2E0"/>
              </a:solidFill>
            </a:endParaRPr>
          </a:p>
          <a:p>
            <a:r>
              <a:rPr lang="en-US" sz="3200" i="1" dirty="0">
                <a:solidFill>
                  <a:srgbClr val="6EA2E0"/>
                </a:solidFill>
              </a:rPr>
              <a:t>If the slides do not help you, FORGET about them.</a:t>
            </a:r>
          </a:p>
        </p:txBody>
      </p:sp>
    </p:spTree>
    <p:extLst>
      <p:ext uri="{BB962C8B-B14F-4D97-AF65-F5344CB8AC3E}">
        <p14:creationId xmlns:p14="http://schemas.microsoft.com/office/powerpoint/2010/main" val="5247918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A0FA0CD-F881-44C8-9471-D0E107961FFF}"/>
              </a:ext>
            </a:extLst>
          </p:cNvPr>
          <p:cNvCxnSpPr>
            <a:cxnSpLocks/>
          </p:cNvCxnSpPr>
          <p:nvPr/>
        </p:nvCxnSpPr>
        <p:spPr>
          <a:xfrm flipV="1">
            <a:off x="999514" y="1494953"/>
            <a:ext cx="6153761" cy="4920030"/>
          </a:xfrm>
          <a:prstGeom prst="line">
            <a:avLst/>
          </a:prstGeom>
          <a:ln w="28575">
            <a:solidFill>
              <a:srgbClr val="6EA2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41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1532238" y="376466"/>
            <a:ext cx="84907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Set up the likelihood function for MLE</a:t>
            </a:r>
          </a:p>
        </p:txBody>
      </p:sp>
      <p:pic>
        <p:nvPicPr>
          <p:cNvPr id="18" name="Grafik 17" descr="Ein Bild, das Karte enthält.&#10;&#10;Automatisch generierte Beschreibung">
            <a:extLst>
              <a:ext uri="{FF2B5EF4-FFF2-40B4-BE49-F238E27FC236}">
                <a16:creationId xmlns:a16="http://schemas.microsoft.com/office/drawing/2014/main" id="{1F1EC74A-7D13-4723-9EC7-8F852AACC7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1010138" y="5990151"/>
            <a:ext cx="218200" cy="22253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DD35C16-54C7-4A64-B786-6166F375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1452491" y="5897259"/>
            <a:ext cx="395782" cy="250508"/>
          </a:xfrm>
          <a:prstGeom prst="rect">
            <a:avLst/>
          </a:prstGeom>
        </p:spPr>
      </p:pic>
      <p:pic>
        <p:nvPicPr>
          <p:cNvPr id="20" name="Grafik 19" descr="Ein Bild, das Spiel enthält.&#10;&#10;Automatisch generierte Beschreibung">
            <a:extLst>
              <a:ext uri="{FF2B5EF4-FFF2-40B4-BE49-F238E27FC236}">
                <a16:creationId xmlns:a16="http://schemas.microsoft.com/office/drawing/2014/main" id="{58C64589-0C8A-473F-A9CA-BE9A71C7D3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2818244" y="5435124"/>
            <a:ext cx="390636" cy="40538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592F5B0B-D7EF-4F4E-98D1-D7BD6D0559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6" t="7382" r="29430" b="61367"/>
          <a:stretch/>
        </p:blipFill>
        <p:spPr>
          <a:xfrm>
            <a:off x="3396463" y="4434007"/>
            <a:ext cx="486892" cy="53217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DC72D42-48A7-45D1-85EA-190150F8FD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2068875" y="5022765"/>
            <a:ext cx="480688" cy="454152"/>
          </a:xfrm>
          <a:prstGeom prst="rect">
            <a:avLst/>
          </a:prstGeom>
        </p:spPr>
      </p:pic>
      <p:pic>
        <p:nvPicPr>
          <p:cNvPr id="23" name="Grafik 2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334A53FF-FADE-44A7-9DF5-F5AF87FD1A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5" r="53558"/>
          <a:stretch/>
        </p:blipFill>
        <p:spPr>
          <a:xfrm>
            <a:off x="4049222" y="2849734"/>
            <a:ext cx="683604" cy="78049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C85C0B3-593E-44FB-8F4B-FEC63D574A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6002282" y="1494953"/>
            <a:ext cx="892286" cy="920108"/>
          </a:xfrm>
          <a:prstGeom prst="rect">
            <a:avLst/>
          </a:prstGeom>
        </p:spPr>
      </p:pic>
      <p:pic>
        <p:nvPicPr>
          <p:cNvPr id="25" name="Grafik 24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0B28A499-CA4F-4643-9927-3684B02116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9" t="29398" r="54390" b="48025"/>
          <a:stretch/>
        </p:blipFill>
        <p:spPr>
          <a:xfrm rot="19981554">
            <a:off x="4891945" y="2155515"/>
            <a:ext cx="755384" cy="75559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BAF1D48-B9C2-4A37-8A30-13E229393AD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-704654" y="6172996"/>
            <a:ext cx="9078399" cy="50815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4410FCC-2A5D-4B99-973E-E4A3C775DE2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87716" r="40859" b="10064"/>
          <a:stretch/>
        </p:blipFill>
        <p:spPr>
          <a:xfrm rot="5400000">
            <a:off x="-1668430" y="3690483"/>
            <a:ext cx="4842205" cy="119845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6A7368FD-E82A-47B0-B3C5-D62E359CFC0A}"/>
              </a:ext>
            </a:extLst>
          </p:cNvPr>
          <p:cNvSpPr txBox="1"/>
          <p:nvPr/>
        </p:nvSpPr>
        <p:spPr>
          <a:xfrm>
            <a:off x="8455018" y="6009925"/>
            <a:ext cx="5586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size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E9E2462-CF94-4FA8-B5DE-F3A0E8040204}"/>
              </a:ext>
            </a:extLst>
          </p:cNvPr>
          <p:cNvSpPr txBox="1"/>
          <p:nvPr/>
        </p:nvSpPr>
        <p:spPr>
          <a:xfrm>
            <a:off x="307724" y="966329"/>
            <a:ext cx="7700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/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69099875-9D95-41DA-AA10-387DE7EA3C35}"/>
                  </a:ext>
                </a:extLst>
              </p:cNvPr>
              <p:cNvSpPr/>
              <p:nvPr/>
            </p:nvSpPr>
            <p:spPr>
              <a:xfrm>
                <a:off x="7182119" y="2044834"/>
                <a:ext cx="3492245" cy="2484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200" dirty="0">
                    <a:solidFill>
                      <a:srgbClr val="6EA2E0"/>
                    </a:solidFill>
                  </a:rPr>
                  <a:t>We assume that all observations </a:t>
                </a:r>
                <a14:m>
                  <m:oMath xmlns:m="http://schemas.openxmlformats.org/officeDocument/2006/math">
                    <m:r>
                      <a:rPr lang="de-DE" sz="2400" b="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200" dirty="0">
                    <a:solidFill>
                      <a:srgbClr val="6EA2E0"/>
                    </a:solidFill>
                  </a:rPr>
                  <a:t> are independent. </a:t>
                </a:r>
              </a:p>
              <a:p>
                <a:endParaRPr lang="en-US" sz="2200" dirty="0">
                  <a:solidFill>
                    <a:srgbClr val="6EA2E0"/>
                  </a:solidFill>
                </a:endParaRPr>
              </a:p>
              <a:p>
                <a:r>
                  <a:rPr lang="en-US" sz="2200" dirty="0">
                    <a:solidFill>
                      <a:srgbClr val="6EA2E0"/>
                    </a:solidFill>
                  </a:rPr>
                  <a:t>Therefore, we can write the likelihood as a product or the log-likelihood as a sum. </a:t>
                </a:r>
              </a:p>
            </p:txBody>
          </p:sp>
        </mc:Choice>
        <mc:Fallback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69099875-9D95-41DA-AA10-387DE7EA3C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2119" y="2044834"/>
                <a:ext cx="3492245" cy="2484463"/>
              </a:xfrm>
              <a:prstGeom prst="rect">
                <a:avLst/>
              </a:prstGeom>
              <a:blipFill>
                <a:blip r:embed="rId12"/>
                <a:stretch>
                  <a:fillRect l="-2269" t="-1471" r="-4014"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Grafik 41" descr="Ein Bild, das Licht enthält.&#10;&#10;Automatisch generierte Beschreibung">
            <a:extLst>
              <a:ext uri="{FF2B5EF4-FFF2-40B4-BE49-F238E27FC236}">
                <a16:creationId xmlns:a16="http://schemas.microsoft.com/office/drawing/2014/main" id="{9E43283F-C36C-44D2-A6C9-6929044D7B0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1530">
            <a:off x="9639776" y="1506211"/>
            <a:ext cx="574666" cy="1131650"/>
          </a:xfrm>
          <a:prstGeom prst="rect">
            <a:avLst/>
          </a:prstGeom>
        </p:spPr>
      </p:pic>
      <p:pic>
        <p:nvPicPr>
          <p:cNvPr id="43" name="Grafik 42" descr="Ein Bild, das Licht enthält.&#10;&#10;Automatisch generierte Beschreibung">
            <a:extLst>
              <a:ext uri="{FF2B5EF4-FFF2-40B4-BE49-F238E27FC236}">
                <a16:creationId xmlns:a16="http://schemas.microsoft.com/office/drawing/2014/main" id="{5D3BBE85-45B5-4BE3-8B07-37E71CA1A8B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425">
            <a:off x="10177621" y="1533139"/>
            <a:ext cx="574666" cy="1131650"/>
          </a:xfrm>
          <a:prstGeom prst="rect">
            <a:avLst/>
          </a:prstGeom>
        </p:spPr>
      </p:pic>
      <p:pic>
        <p:nvPicPr>
          <p:cNvPr id="44" name="Grafik 43" descr="Ein Bild, das Licht enthält.&#10;&#10;Automatisch generierte Beschreibung">
            <a:extLst>
              <a:ext uri="{FF2B5EF4-FFF2-40B4-BE49-F238E27FC236}">
                <a16:creationId xmlns:a16="http://schemas.microsoft.com/office/drawing/2014/main" id="{C338F74F-F6B0-418F-B248-159ECF45D30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7425">
            <a:off x="10780664" y="1533139"/>
            <a:ext cx="574666" cy="11316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1B59C873-0A0C-47B7-9F80-262A3A90D573}"/>
                  </a:ext>
                </a:extLst>
              </p:cNvPr>
              <p:cNvSpPr txBox="1"/>
              <p:nvPr/>
            </p:nvSpPr>
            <p:spPr>
              <a:xfrm>
                <a:off x="5001563" y="5060554"/>
                <a:ext cx="373608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2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2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2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                  …     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2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de-DE" sz="2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45" name="Textfeld 44">
                <a:extLst>
                  <a:ext uri="{FF2B5EF4-FFF2-40B4-BE49-F238E27FC236}">
                    <a16:creationId xmlns:a16="http://schemas.microsoft.com/office/drawing/2014/main" id="{1B59C873-0A0C-47B7-9F80-262A3A90D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1563" y="5060554"/>
                <a:ext cx="3736086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feld 48">
                <a:extLst>
                  <a:ext uri="{FF2B5EF4-FFF2-40B4-BE49-F238E27FC236}">
                    <a16:creationId xmlns:a16="http://schemas.microsoft.com/office/drawing/2014/main" id="{5B5CE2ED-4DD8-4572-9E07-88C2686307D3}"/>
                  </a:ext>
                </a:extLst>
              </p:cNvPr>
              <p:cNvSpPr txBox="1"/>
              <p:nvPr/>
            </p:nvSpPr>
            <p:spPr>
              <a:xfrm>
                <a:off x="5027610" y="5623980"/>
                <a:ext cx="523361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∗…∗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𝜃</m:t>
                          </m:r>
                          <m:r>
                            <a:rPr lang="de-DE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9" name="Textfeld 48">
                <a:extLst>
                  <a:ext uri="{FF2B5EF4-FFF2-40B4-BE49-F238E27FC236}">
                    <a16:creationId xmlns:a16="http://schemas.microsoft.com/office/drawing/2014/main" id="{5B5CE2ED-4DD8-4572-9E07-88C2686307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7610" y="5623980"/>
                <a:ext cx="5233612" cy="276999"/>
              </a:xfrm>
              <a:prstGeom prst="rect">
                <a:avLst/>
              </a:prstGeom>
              <a:blipFill>
                <a:blip r:embed="rId15"/>
                <a:stretch>
                  <a:fillRect l="-699" t="-180000" r="-1399" b="-26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0" name="Grafik 49" descr="Ein Bild, das Karte enthält.&#10;&#10;Automatisch generierte Beschreibung">
            <a:extLst>
              <a:ext uri="{FF2B5EF4-FFF2-40B4-BE49-F238E27FC236}">
                <a16:creationId xmlns:a16="http://schemas.microsoft.com/office/drawing/2014/main" id="{36CF35B4-CBA0-41E6-A347-BAABF8C8C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5393373" y="5154172"/>
            <a:ext cx="218200" cy="222533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28F9DEC4-8FF4-475A-B7BE-754EAB6BA1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5614632" y="5175890"/>
            <a:ext cx="395782" cy="250508"/>
          </a:xfrm>
          <a:prstGeom prst="rect">
            <a:avLst/>
          </a:prstGeom>
        </p:spPr>
      </p:pic>
      <p:pic>
        <p:nvPicPr>
          <p:cNvPr id="55" name="Grafik 54" descr="Ein Bild, das Spiel enthält.&#10;&#10;Automatisch generierte Beschreibung">
            <a:extLst>
              <a:ext uri="{FF2B5EF4-FFF2-40B4-BE49-F238E27FC236}">
                <a16:creationId xmlns:a16="http://schemas.microsoft.com/office/drawing/2014/main" id="{2BFD23B3-3EEB-4976-9C6D-7C04707E04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6568889" y="5047149"/>
            <a:ext cx="390636" cy="405384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86603B33-0BCC-4A40-9326-294C762BEC2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6035019" y="5036004"/>
            <a:ext cx="480688" cy="454152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9FF1D2C9-0E96-425D-A354-4D9B146C2A5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7330317" y="4995740"/>
            <a:ext cx="526256" cy="542666"/>
          </a:xfrm>
          <a:prstGeom prst="rect">
            <a:avLst/>
          </a:prstGeom>
        </p:spPr>
      </p:pic>
      <p:pic>
        <p:nvPicPr>
          <p:cNvPr id="60" name="Grafik 59" descr="Ein Bild, das Karte enthält.&#10;&#10;Automatisch generierte Beschreibung">
            <a:extLst>
              <a:ext uri="{FF2B5EF4-FFF2-40B4-BE49-F238E27FC236}">
                <a16:creationId xmlns:a16="http://schemas.microsoft.com/office/drawing/2014/main" id="{C19A1EA7-FBC0-4A52-B8D8-2A01FF8B55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5284273" y="5648108"/>
            <a:ext cx="218200" cy="222533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9D16A7E9-7ACC-45D4-8728-EF9C64363A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6275363" y="5707599"/>
            <a:ext cx="229736" cy="145410"/>
          </a:xfrm>
          <a:prstGeom prst="rect">
            <a:avLst/>
          </a:prstGeom>
        </p:spPr>
      </p:pic>
      <p:pic>
        <p:nvPicPr>
          <p:cNvPr id="62" name="Grafik 61" descr="Ein Bild, das Spiel enthält.&#10;&#10;Automatisch generierte Beschreibung">
            <a:extLst>
              <a:ext uri="{FF2B5EF4-FFF2-40B4-BE49-F238E27FC236}">
                <a16:creationId xmlns:a16="http://schemas.microsoft.com/office/drawing/2014/main" id="{0406E2F0-26C1-4C6E-AA29-EEA6925468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8206505" y="5659737"/>
            <a:ext cx="238812" cy="247828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DA142DDA-EA06-499E-8AE3-839FDAA97AA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7252772" y="5655387"/>
            <a:ext cx="262336" cy="247854"/>
          </a:xfrm>
          <a:prstGeom prst="rect">
            <a:avLst/>
          </a:prstGeom>
        </p:spPr>
      </p:pic>
      <p:pic>
        <p:nvPicPr>
          <p:cNvPr id="64" name="Grafik 63">
            <a:extLst>
              <a:ext uri="{FF2B5EF4-FFF2-40B4-BE49-F238E27FC236}">
                <a16:creationId xmlns:a16="http://schemas.microsoft.com/office/drawing/2014/main" id="{986D1AE0-7E05-4E69-8713-AC0325D09AE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9684436" y="5707599"/>
            <a:ext cx="175500" cy="18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5" grpId="0"/>
      <p:bldP spid="4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A0FA0CD-F881-44C8-9471-D0E107961FFF}"/>
              </a:ext>
            </a:extLst>
          </p:cNvPr>
          <p:cNvCxnSpPr>
            <a:cxnSpLocks/>
          </p:cNvCxnSpPr>
          <p:nvPr/>
        </p:nvCxnSpPr>
        <p:spPr>
          <a:xfrm flipV="1">
            <a:off x="999514" y="1494953"/>
            <a:ext cx="6153761" cy="4920030"/>
          </a:xfrm>
          <a:prstGeom prst="line">
            <a:avLst/>
          </a:prstGeom>
          <a:ln w="28575">
            <a:solidFill>
              <a:srgbClr val="6EA2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42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1532238" y="376466"/>
            <a:ext cx="84907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Set up the likelihood function for MLE</a:t>
            </a:r>
          </a:p>
        </p:txBody>
      </p:sp>
      <p:pic>
        <p:nvPicPr>
          <p:cNvPr id="18" name="Grafik 17" descr="Ein Bild, das Karte enthält.&#10;&#10;Automatisch generierte Beschreibung">
            <a:extLst>
              <a:ext uri="{FF2B5EF4-FFF2-40B4-BE49-F238E27FC236}">
                <a16:creationId xmlns:a16="http://schemas.microsoft.com/office/drawing/2014/main" id="{1F1EC74A-7D13-4723-9EC7-8F852AACC7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1010138" y="5990151"/>
            <a:ext cx="218200" cy="22253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DD35C16-54C7-4A64-B786-6166F375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1452491" y="5897259"/>
            <a:ext cx="395782" cy="250508"/>
          </a:xfrm>
          <a:prstGeom prst="rect">
            <a:avLst/>
          </a:prstGeom>
        </p:spPr>
      </p:pic>
      <p:pic>
        <p:nvPicPr>
          <p:cNvPr id="20" name="Grafik 19" descr="Ein Bild, das Spiel enthält.&#10;&#10;Automatisch generierte Beschreibung">
            <a:extLst>
              <a:ext uri="{FF2B5EF4-FFF2-40B4-BE49-F238E27FC236}">
                <a16:creationId xmlns:a16="http://schemas.microsoft.com/office/drawing/2014/main" id="{58C64589-0C8A-473F-A9CA-BE9A71C7D3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2818244" y="5435124"/>
            <a:ext cx="390636" cy="40538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592F5B0B-D7EF-4F4E-98D1-D7BD6D0559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6" t="7382" r="29430" b="61367"/>
          <a:stretch/>
        </p:blipFill>
        <p:spPr>
          <a:xfrm>
            <a:off x="3396463" y="4434007"/>
            <a:ext cx="486892" cy="53217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DC72D42-48A7-45D1-85EA-190150F8FD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2068875" y="5022765"/>
            <a:ext cx="480688" cy="454152"/>
          </a:xfrm>
          <a:prstGeom prst="rect">
            <a:avLst/>
          </a:prstGeom>
        </p:spPr>
      </p:pic>
      <p:pic>
        <p:nvPicPr>
          <p:cNvPr id="23" name="Grafik 2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334A53FF-FADE-44A7-9DF5-F5AF87FD1A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5" r="53558"/>
          <a:stretch/>
        </p:blipFill>
        <p:spPr>
          <a:xfrm>
            <a:off x="4049222" y="2849734"/>
            <a:ext cx="683604" cy="78049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C85C0B3-593E-44FB-8F4B-FEC63D574A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6002282" y="1494953"/>
            <a:ext cx="892286" cy="920108"/>
          </a:xfrm>
          <a:prstGeom prst="rect">
            <a:avLst/>
          </a:prstGeom>
        </p:spPr>
      </p:pic>
      <p:pic>
        <p:nvPicPr>
          <p:cNvPr id="25" name="Grafik 24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0B28A499-CA4F-4643-9927-3684B02116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9" t="29398" r="54390" b="48025"/>
          <a:stretch/>
        </p:blipFill>
        <p:spPr>
          <a:xfrm rot="19981554">
            <a:off x="4891945" y="2155515"/>
            <a:ext cx="755384" cy="75559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BAF1D48-B9C2-4A37-8A30-13E229393AD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-704654" y="6172996"/>
            <a:ext cx="9078399" cy="50815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4410FCC-2A5D-4B99-973E-E4A3C775DE2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87716" r="40859" b="10064"/>
          <a:stretch/>
        </p:blipFill>
        <p:spPr>
          <a:xfrm rot="5400000">
            <a:off x="-1668430" y="3690483"/>
            <a:ext cx="4842205" cy="119845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6A7368FD-E82A-47B0-B3C5-D62E359CFC0A}"/>
              </a:ext>
            </a:extLst>
          </p:cNvPr>
          <p:cNvSpPr txBox="1"/>
          <p:nvPr/>
        </p:nvSpPr>
        <p:spPr>
          <a:xfrm>
            <a:off x="8455018" y="6009925"/>
            <a:ext cx="5586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size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E9E2462-CF94-4FA8-B5DE-F3A0E8040204}"/>
              </a:ext>
            </a:extLst>
          </p:cNvPr>
          <p:cNvSpPr txBox="1"/>
          <p:nvPr/>
        </p:nvSpPr>
        <p:spPr>
          <a:xfrm>
            <a:off x="307724" y="966329"/>
            <a:ext cx="7700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/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69099875-9D95-41DA-AA10-387DE7EA3C35}"/>
                  </a:ext>
                </a:extLst>
              </p:cNvPr>
              <p:cNvSpPr/>
              <p:nvPr/>
            </p:nvSpPr>
            <p:spPr>
              <a:xfrm>
                <a:off x="7090546" y="3408940"/>
                <a:ext cx="4548837" cy="18296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200" dirty="0">
                    <a:solidFill>
                      <a:srgbClr val="6EA2E0"/>
                    </a:solidFill>
                  </a:rPr>
                  <a:t>We make a distributional assumption for </a:t>
                </a:r>
                <a14:m>
                  <m:oMath xmlns:m="http://schemas.openxmlformats.org/officeDocument/2006/math"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de-DE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200" dirty="0">
                    <a:solidFill>
                      <a:srgbClr val="6EA2E0"/>
                    </a:solidFill>
                  </a:rPr>
                  <a:t>. </a:t>
                </a:r>
              </a:p>
              <a:p>
                <a:endParaRPr lang="en-US" sz="2200" dirty="0">
                  <a:solidFill>
                    <a:srgbClr val="6EA2E0"/>
                  </a:solidFill>
                </a:endParaRPr>
              </a:p>
              <a:p>
                <a:r>
                  <a:rPr lang="en-US" sz="2200" dirty="0">
                    <a:solidFill>
                      <a:srgbClr val="6EA2E0"/>
                    </a:solidFill>
                  </a:rPr>
                  <a:t>The mean for each </a:t>
                </a:r>
                <a14:m>
                  <m:oMath xmlns:m="http://schemas.openxmlformats.org/officeDocument/2006/math"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𝑦</m:t>
                    </m:r>
                    <m:r>
                      <a:rPr lang="de-DE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𝑖</m:t>
                    </m:r>
                    <m:r>
                      <a:rPr lang="de-DE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200" dirty="0">
                    <a:solidFill>
                      <a:srgbClr val="6EA2E0"/>
                    </a:solidFill>
                  </a:rPr>
                  <a:t>is </a:t>
                </a:r>
                <a14:m>
                  <m:oMath xmlns:m="http://schemas.openxmlformats.org/officeDocument/2006/math"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𝑥𝑖</m:t>
                    </m:r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de-DE" sz="2400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400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200" dirty="0">
                    <a:solidFill>
                      <a:srgbClr val="6EA2E0"/>
                    </a:solidFill>
                  </a:rPr>
                  <a:t>.</a:t>
                </a:r>
              </a:p>
              <a:p>
                <a:r>
                  <a:rPr lang="en-US" sz="2200" dirty="0">
                    <a:solidFill>
                      <a:srgbClr val="6EA2E0"/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30" name="Rechteck 29">
                <a:extLst>
                  <a:ext uri="{FF2B5EF4-FFF2-40B4-BE49-F238E27FC236}">
                    <a16:creationId xmlns:a16="http://schemas.microsoft.com/office/drawing/2014/main" id="{69099875-9D95-41DA-AA10-387DE7EA3C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0546" y="3408940"/>
                <a:ext cx="4548837" cy="1829603"/>
              </a:xfrm>
              <a:prstGeom prst="rect">
                <a:avLst/>
              </a:prstGeom>
              <a:blipFill>
                <a:blip r:embed="rId12"/>
                <a:stretch>
                  <a:fillRect l="-1743" t="-2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" name="Grafik 31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A5366661-6FF6-4C58-A345-6FD6B77A1CFA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7594528" y="1604107"/>
            <a:ext cx="3142072" cy="1305302"/>
          </a:xfrm>
          <a:prstGeom prst="rect">
            <a:avLst/>
          </a:prstGeom>
        </p:spPr>
      </p:pic>
      <p:cxnSp>
        <p:nvCxnSpPr>
          <p:cNvPr id="34" name="Gerader Verbinder 33">
            <a:extLst>
              <a:ext uri="{FF2B5EF4-FFF2-40B4-BE49-F238E27FC236}">
                <a16:creationId xmlns:a16="http://schemas.microsoft.com/office/drawing/2014/main" id="{6E041A7A-4AF3-4047-B864-7507BF27FA4E}"/>
              </a:ext>
            </a:extLst>
          </p:cNvPr>
          <p:cNvCxnSpPr>
            <a:cxnSpLocks/>
          </p:cNvCxnSpPr>
          <p:nvPr/>
        </p:nvCxnSpPr>
        <p:spPr>
          <a:xfrm flipH="1">
            <a:off x="9145925" y="1699083"/>
            <a:ext cx="19639" cy="1178739"/>
          </a:xfrm>
          <a:prstGeom prst="line">
            <a:avLst/>
          </a:prstGeom>
          <a:ln w="57150">
            <a:solidFill>
              <a:srgbClr val="6216B6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F0EE1210-4945-4AF8-AD22-36F99262E9BC}"/>
                  </a:ext>
                </a:extLst>
              </p:cNvPr>
              <p:cNvSpPr/>
              <p:nvPr/>
            </p:nvSpPr>
            <p:spPr>
              <a:xfrm>
                <a:off x="8954340" y="2811087"/>
                <a:ext cx="41062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2" name="Rechteck 41">
                <a:extLst>
                  <a:ext uri="{FF2B5EF4-FFF2-40B4-BE49-F238E27FC236}">
                    <a16:creationId xmlns:a16="http://schemas.microsoft.com/office/drawing/2014/main" id="{F0EE1210-4945-4AF8-AD22-36F99262E9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4340" y="2811087"/>
                <a:ext cx="410625" cy="369332"/>
              </a:xfrm>
              <a:prstGeom prst="rect">
                <a:avLst/>
              </a:prstGeom>
              <a:blipFill>
                <a:blip r:embed="rId14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2B6E1CA6-74EF-4273-8747-5C46826F7BBA}"/>
                  </a:ext>
                </a:extLst>
              </p:cNvPr>
              <p:cNvSpPr/>
              <p:nvPr/>
            </p:nvSpPr>
            <p:spPr>
              <a:xfrm>
                <a:off x="9671528" y="2858874"/>
                <a:ext cx="4028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3" name="Rechteck 42">
                <a:extLst>
                  <a:ext uri="{FF2B5EF4-FFF2-40B4-BE49-F238E27FC236}">
                    <a16:creationId xmlns:a16="http://schemas.microsoft.com/office/drawing/2014/main" id="{2B6E1CA6-74EF-4273-8747-5C46826F7B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71528" y="2858874"/>
                <a:ext cx="402866" cy="369332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4" name="Gerader Verbinder 43">
            <a:extLst>
              <a:ext uri="{FF2B5EF4-FFF2-40B4-BE49-F238E27FC236}">
                <a16:creationId xmlns:a16="http://schemas.microsoft.com/office/drawing/2014/main" id="{727F6194-E92C-459F-80C8-A8551DE30065}"/>
              </a:ext>
            </a:extLst>
          </p:cNvPr>
          <p:cNvCxnSpPr>
            <a:cxnSpLocks/>
          </p:cNvCxnSpPr>
          <p:nvPr/>
        </p:nvCxnSpPr>
        <p:spPr>
          <a:xfrm flipH="1" flipV="1">
            <a:off x="9344506" y="3036379"/>
            <a:ext cx="387133" cy="15974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421C55B8-5636-4D0B-8C91-BD625A7F930A}"/>
              </a:ext>
            </a:extLst>
          </p:cNvPr>
          <p:cNvCxnSpPr>
            <a:cxnSpLocks/>
          </p:cNvCxnSpPr>
          <p:nvPr/>
        </p:nvCxnSpPr>
        <p:spPr>
          <a:xfrm>
            <a:off x="8536985" y="3029116"/>
            <a:ext cx="477241" cy="0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4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1532238" y="376466"/>
            <a:ext cx="84907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Set up the likelihood function for MLE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14C5C75-AA9D-4E27-A858-E18250F25AFC}"/>
                  </a:ext>
                </a:extLst>
              </p:cNvPr>
              <p:cNvSpPr txBox="1"/>
              <p:nvPr/>
            </p:nvSpPr>
            <p:spPr>
              <a:xfrm>
                <a:off x="310567" y="1851367"/>
                <a:ext cx="812164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de-DE" dirty="0">
                    <a:solidFill>
                      <a:srgbClr val="6EA2E0"/>
                    </a:solidFill>
                  </a:rPr>
                  <a:t>P(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de-DE" b="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de-DE" dirty="0">
                    <a:solidFill>
                      <a:srgbClr val="6EA2E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de-DE" dirty="0">
                    <a:solidFill>
                      <a:srgbClr val="6EA2E0"/>
                    </a:solidFill>
                  </a:rPr>
                  <a:t>) = </a:t>
                </a:r>
                <a14:m>
                  <m:oMath xmlns:m="http://schemas.openxmlformats.org/officeDocument/2006/math">
                    <m:r>
                      <a:rPr lang="de-DE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d>
                          <m:dPr>
                            <m:begChr m:val=""/>
                            <m:endChr m:val="|"/>
                            <m:ctrlPr>
                              <a:rPr lang="de-DE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sSub>
                          <m:sSubPr>
                            <m:ctrlPr>
                              <a:rPr lang="de-DE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de-DE" b="0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d>
                    <m:r>
                      <a:rPr lang="de-DE" b="0" i="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d>
                          <m:dPr>
                            <m:begChr m:val=""/>
                            <m:endChr m:val="|"/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sSub>
                          <m:sSubPr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de-DE" b="0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b="0" i="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d>
                          <m:dPr>
                            <m:begChr m:val=""/>
                            <m:endChr m:val="|"/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sSub>
                          <m:sSubPr>
                            <m:ctrlPr>
                              <a:rPr lang="de-DE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de-DE" b="0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b>
                            </m:sSub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de-DE" b="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d>
                          <m:dPr>
                            <m:begChr m:val=""/>
                            <m:endChr m:val="|"/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sSub>
                          <m:sSubPr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de-DE" b="0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sub>
                            </m:sSub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b>
                        </m:sSub>
                      </m:e>
                    </m:d>
                    <m:r>
                      <a:rPr lang="de-DE" b="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∗…∗</m:t>
                    </m:r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 </m:t>
                        </m:r>
                        <m:d>
                          <m:dPr>
                            <m:begChr m:val=""/>
                            <m:endChr m:val="|"/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sSub>
                          <m:sSubPr>
                            <m:ctrlP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de-DE" i="1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de-DE" b="0" i="1" smtClean="0">
                                    <a:solidFill>
                                      <a:srgbClr val="6EA2E0"/>
                                    </a:solidFill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sub>
                            </m:sSub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de-DE" i="1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rgbClr val="6EA2E0"/>
                                </a:solidFill>
                                <a:latin typeface="Cambria Math" panose="02040503050406030204" pitchFamily="18" charset="0"/>
                              </a:rPr>
                              <m:t>7</m:t>
                            </m:r>
                          </m:sub>
                        </m:sSub>
                      </m:e>
                    </m:d>
                    <m:r>
                      <a:rPr lang="de-DE" b="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de-DE" dirty="0"/>
              </a:p>
            </p:txBody>
          </p:sp>
        </mc:Choice>
        <mc:Fallback xmlns=""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014C5C75-AA9D-4E27-A858-E18250F25A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567" y="1851367"/>
                <a:ext cx="8121647" cy="276999"/>
              </a:xfrm>
              <a:prstGeom prst="rect">
                <a:avLst/>
              </a:prstGeom>
              <a:blipFill>
                <a:blip r:embed="rId2"/>
                <a:stretch>
                  <a:fillRect l="-1802" t="-180000" b="-26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5" name="Grafik 34" descr="Ein Bild, das Karte enthält.&#10;&#10;Automatisch generierte Beschreibung">
            <a:extLst>
              <a:ext uri="{FF2B5EF4-FFF2-40B4-BE49-F238E27FC236}">
                <a16:creationId xmlns:a16="http://schemas.microsoft.com/office/drawing/2014/main" id="{63708A1B-7F72-4490-A2AE-8DC56C1E7A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1575309" y="1873241"/>
            <a:ext cx="218200" cy="222533"/>
          </a:xfrm>
          <a:prstGeom prst="rect">
            <a:avLst/>
          </a:prstGeom>
        </p:spPr>
      </p:pic>
      <p:pic>
        <p:nvPicPr>
          <p:cNvPr id="36" name="Grafik 35">
            <a:extLst>
              <a:ext uri="{FF2B5EF4-FFF2-40B4-BE49-F238E27FC236}">
                <a16:creationId xmlns:a16="http://schemas.microsoft.com/office/drawing/2014/main" id="{4632F623-FD1E-46D7-8B41-7EB0F700B0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2863539" y="1947394"/>
            <a:ext cx="229736" cy="145410"/>
          </a:xfrm>
          <a:prstGeom prst="rect">
            <a:avLst/>
          </a:prstGeom>
        </p:spPr>
      </p:pic>
      <p:pic>
        <p:nvPicPr>
          <p:cNvPr id="37" name="Grafik 36" descr="Ein Bild, das Spiel enthält.&#10;&#10;Automatisch generierte Beschreibung">
            <a:extLst>
              <a:ext uri="{FF2B5EF4-FFF2-40B4-BE49-F238E27FC236}">
                <a16:creationId xmlns:a16="http://schemas.microsoft.com/office/drawing/2014/main" id="{36A1EDD9-C1C4-4B37-9456-8BD08C9ADE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5489027" y="1894051"/>
            <a:ext cx="238812" cy="247828"/>
          </a:xfrm>
          <a:prstGeom prst="rect">
            <a:avLst/>
          </a:prstGeom>
        </p:spPr>
      </p:pic>
      <p:pic>
        <p:nvPicPr>
          <p:cNvPr id="38" name="Grafik 37">
            <a:extLst>
              <a:ext uri="{FF2B5EF4-FFF2-40B4-BE49-F238E27FC236}">
                <a16:creationId xmlns:a16="http://schemas.microsoft.com/office/drawing/2014/main" id="{AE2E8BBB-A16D-4F21-B5D8-16A7A27516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4162432" y="1849633"/>
            <a:ext cx="262336" cy="247854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285D22F9-8304-4F8F-8DF7-D5B5353A1A6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7222574" y="1947394"/>
            <a:ext cx="175500" cy="1809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4E0E2F8-2B36-4959-9DC2-92E04BAB35AF}"/>
                  </a:ext>
                </a:extLst>
              </p:cNvPr>
              <p:cNvSpPr txBox="1"/>
              <p:nvPr/>
            </p:nvSpPr>
            <p:spPr>
              <a:xfrm>
                <a:off x="199700" y="2498667"/>
                <a:ext cx="1151642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∗…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14E0E2F8-2B36-4959-9DC2-92E04BAB35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00" y="2498667"/>
                <a:ext cx="11516422" cy="276999"/>
              </a:xfrm>
              <a:prstGeom prst="rect">
                <a:avLst/>
              </a:prstGeom>
              <a:blipFill>
                <a:blip r:embed="rId8"/>
                <a:stretch>
                  <a:fillRect l="-53" t="-180000" b="-26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Grafik 40" descr="Ein Bild, das Karte enthält.&#10;&#10;Automatisch generierte Beschreibung">
            <a:extLst>
              <a:ext uri="{FF2B5EF4-FFF2-40B4-BE49-F238E27FC236}">
                <a16:creationId xmlns:a16="http://schemas.microsoft.com/office/drawing/2014/main" id="{D5CAB94C-288F-4AEF-896A-984D6815D3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491218" y="2531135"/>
            <a:ext cx="218200" cy="222533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F98495C-C3CA-4B99-A3AD-CDAF19005A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2679771" y="2594776"/>
            <a:ext cx="229736" cy="145410"/>
          </a:xfrm>
          <a:prstGeom prst="rect">
            <a:avLst/>
          </a:prstGeom>
        </p:spPr>
      </p:pic>
      <p:pic>
        <p:nvPicPr>
          <p:cNvPr id="48" name="Grafik 47" descr="Ein Bild, das Spiel enthält.&#10;&#10;Automatisch generierte Beschreibung">
            <a:extLst>
              <a:ext uri="{FF2B5EF4-FFF2-40B4-BE49-F238E27FC236}">
                <a16:creationId xmlns:a16="http://schemas.microsoft.com/office/drawing/2014/main" id="{478FC088-63B5-4E42-AA69-494B56CFA1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7103356" y="2547161"/>
            <a:ext cx="238812" cy="247828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5649B549-9F29-4551-B87C-AAC10660C8A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4866899" y="2532283"/>
            <a:ext cx="262336" cy="247854"/>
          </a:xfrm>
          <a:prstGeom prst="rect">
            <a:avLst/>
          </a:prstGeom>
        </p:spPr>
      </p:pic>
      <p:pic>
        <p:nvPicPr>
          <p:cNvPr id="50" name="Grafik 49">
            <a:extLst>
              <a:ext uri="{FF2B5EF4-FFF2-40B4-BE49-F238E27FC236}">
                <a16:creationId xmlns:a16="http://schemas.microsoft.com/office/drawing/2014/main" id="{D356B8ED-4F34-440B-90F2-4CFF7278238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9620934" y="2546680"/>
            <a:ext cx="175500" cy="18097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2FEA7671-F28E-42A4-8B80-6A4037615EFC}"/>
                  </a:ext>
                </a:extLst>
              </p:cNvPr>
              <p:cNvSpPr/>
              <p:nvPr/>
            </p:nvSpPr>
            <p:spPr>
              <a:xfrm>
                <a:off x="3079850" y="3675859"/>
                <a:ext cx="6716584" cy="17543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EA2E0"/>
                    </a:solidFill>
                  </a:rPr>
                  <a:t>Now we can find the most likely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>
                    <a:solidFill>
                      <a:srgbClr val="6EA2E0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>
                    <a:solidFill>
                      <a:srgbClr val="6EA2E0"/>
                    </a:solidFill>
                  </a:rPr>
                  <a:t> for where the likelihood is highest. </a:t>
                </a:r>
              </a:p>
              <a:p>
                <a:endParaRPr lang="en-US" dirty="0">
                  <a:solidFill>
                    <a:srgbClr val="6EA2E0"/>
                  </a:solidFill>
                </a:endParaRPr>
              </a:p>
              <a:p>
                <a:r>
                  <a:rPr lang="en-US" dirty="0">
                    <a:solidFill>
                      <a:srgbClr val="6EA2E0"/>
                    </a:solidFill>
                  </a:rPr>
                  <a:t>This can be solved (sometimes) analytically or (always) computationally. In R we can use </a:t>
                </a:r>
                <a:r>
                  <a:rPr lang="en-US" dirty="0" err="1">
                    <a:solidFill>
                      <a:srgbClr val="6EA2E0"/>
                    </a:solidFill>
                  </a:rPr>
                  <a:t>optim</a:t>
                </a:r>
                <a:r>
                  <a:rPr lang="en-US" dirty="0">
                    <a:solidFill>
                      <a:srgbClr val="6EA2E0"/>
                    </a:solidFill>
                  </a:rPr>
                  <a:t> (searches for the minimum therefore use the negative likelihood). </a:t>
                </a:r>
              </a:p>
            </p:txBody>
          </p:sp>
        </mc:Choice>
        <mc:Fallback xmlns="">
          <p:sp>
            <p:nvSpPr>
              <p:cNvPr id="51" name="Rechteck 50">
                <a:extLst>
                  <a:ext uri="{FF2B5EF4-FFF2-40B4-BE49-F238E27FC236}">
                    <a16:creationId xmlns:a16="http://schemas.microsoft.com/office/drawing/2014/main" id="{2FEA7671-F28E-42A4-8B80-6A4037615E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850" y="3675859"/>
                <a:ext cx="6716584" cy="1754326"/>
              </a:xfrm>
              <a:prstGeom prst="rect">
                <a:avLst/>
              </a:prstGeom>
              <a:blipFill>
                <a:blip r:embed="rId9"/>
                <a:stretch>
                  <a:fillRect l="-726" t="-2083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A42687E0-825C-4B0D-80AD-B5B09F684EB1}"/>
                  </a:ext>
                </a:extLst>
              </p:cNvPr>
              <p:cNvSpPr txBox="1"/>
              <p:nvPr/>
            </p:nvSpPr>
            <p:spPr>
              <a:xfrm>
                <a:off x="199700" y="3087263"/>
                <a:ext cx="1127917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∗…</m:t>
                      </m:r>
                      <m:r>
                        <a:rPr lang="de-DE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de-DE" b="0" i="1" baseline="-25000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𝛽</m:t>
                              </m:r>
                              <m:r>
                                <a:rPr lang="de-DE" i="1" baseline="-2500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0" name="Textfeld 19">
                <a:extLst>
                  <a:ext uri="{FF2B5EF4-FFF2-40B4-BE49-F238E27FC236}">
                    <a16:creationId xmlns:a16="http://schemas.microsoft.com/office/drawing/2014/main" id="{A42687E0-825C-4B0D-80AD-B5B09F684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9700" y="3087263"/>
                <a:ext cx="11279178" cy="276999"/>
              </a:xfrm>
              <a:prstGeom prst="rect">
                <a:avLst/>
              </a:prstGeom>
              <a:blipFill>
                <a:blip r:embed="rId10"/>
                <a:stretch>
                  <a:fillRect t="-173913" b="-2608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Grafik 20" descr="Ein Bild, das Karte enthält.&#10;&#10;Automatisch generierte Beschreibung">
            <a:extLst>
              <a:ext uri="{FF2B5EF4-FFF2-40B4-BE49-F238E27FC236}">
                <a16:creationId xmlns:a16="http://schemas.microsoft.com/office/drawing/2014/main" id="{FAD746F0-4F96-450A-8436-642A07E41B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491218" y="3119731"/>
            <a:ext cx="218200" cy="222533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A812BFB7-1D05-42E4-9D67-D4D1B92A21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2679771" y="3183372"/>
            <a:ext cx="229736" cy="145410"/>
          </a:xfrm>
          <a:prstGeom prst="rect">
            <a:avLst/>
          </a:prstGeom>
        </p:spPr>
      </p:pic>
      <p:pic>
        <p:nvPicPr>
          <p:cNvPr id="23" name="Grafik 22" descr="Ein Bild, das Spiel enthält.&#10;&#10;Automatisch generierte Beschreibung">
            <a:extLst>
              <a:ext uri="{FF2B5EF4-FFF2-40B4-BE49-F238E27FC236}">
                <a16:creationId xmlns:a16="http://schemas.microsoft.com/office/drawing/2014/main" id="{110578DA-C08F-4D91-B0AB-F2D6339955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7089992" y="3105328"/>
            <a:ext cx="238812" cy="24782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27B2ECF4-6CA7-4AF4-B916-188B89C338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4866899" y="3120879"/>
            <a:ext cx="262336" cy="247854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0789A484-A2B2-4718-8E16-C1CBB40BCA5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9533184" y="3145967"/>
            <a:ext cx="175500" cy="180972"/>
          </a:xfrm>
          <a:prstGeom prst="rect">
            <a:avLst/>
          </a:prstGeom>
        </p:spPr>
      </p:pic>
      <p:sp>
        <p:nvSpPr>
          <p:cNvPr id="26" name="Rechteck 25">
            <a:extLst>
              <a:ext uri="{FF2B5EF4-FFF2-40B4-BE49-F238E27FC236}">
                <a16:creationId xmlns:a16="http://schemas.microsoft.com/office/drawing/2014/main" id="{D7227DF5-E3F6-447B-B816-87518A3F72CC}"/>
              </a:ext>
            </a:extLst>
          </p:cNvPr>
          <p:cNvSpPr/>
          <p:nvPr/>
        </p:nvSpPr>
        <p:spPr>
          <a:xfrm>
            <a:off x="8876080" y="1446473"/>
            <a:ext cx="3122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err="1">
                <a:solidFill>
                  <a:srgbClr val="6EA2E0"/>
                </a:solidFill>
              </a:rPr>
              <a:t>We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can</a:t>
            </a:r>
            <a:r>
              <a:rPr lang="de-DE" dirty="0">
                <a:solidFill>
                  <a:srgbClr val="6EA2E0"/>
                </a:solidFill>
              </a:rPr>
              <a:t> also </a:t>
            </a:r>
            <a:r>
              <a:rPr lang="de-DE" dirty="0" err="1">
                <a:solidFill>
                  <a:srgbClr val="6EA2E0"/>
                </a:solidFill>
              </a:rPr>
              <a:t>assume</a:t>
            </a:r>
            <a:r>
              <a:rPr lang="de-DE" dirty="0">
                <a:solidFill>
                  <a:srgbClr val="6EA2E0"/>
                </a:solidFill>
              </a:rPr>
              <a:t> same </a:t>
            </a:r>
            <a:r>
              <a:rPr lang="de-DE" dirty="0" err="1">
                <a:solidFill>
                  <a:srgbClr val="6EA2E0"/>
                </a:solidFill>
              </a:rPr>
              <a:t>variance</a:t>
            </a:r>
            <a:r>
              <a:rPr lang="de-DE" dirty="0">
                <a:solidFill>
                  <a:srgbClr val="6EA2E0"/>
                </a:solidFill>
              </a:rPr>
              <a:t> </a:t>
            </a:r>
            <a:r>
              <a:rPr lang="de-DE" dirty="0" err="1">
                <a:solidFill>
                  <a:srgbClr val="6EA2E0"/>
                </a:solidFill>
              </a:rPr>
              <a:t>for</a:t>
            </a:r>
            <a:r>
              <a:rPr lang="de-DE" dirty="0">
                <a:solidFill>
                  <a:srgbClr val="6EA2E0"/>
                </a:solidFill>
              </a:rPr>
              <a:t> all </a:t>
            </a:r>
            <a:r>
              <a:rPr lang="de-DE" dirty="0" err="1">
                <a:solidFill>
                  <a:srgbClr val="6EA2E0"/>
                </a:solidFill>
              </a:rPr>
              <a:t>observations</a:t>
            </a:r>
            <a:endParaRPr lang="en-US" dirty="0">
              <a:solidFill>
                <a:srgbClr val="6EA2E0"/>
              </a:solidFill>
            </a:endParaRPr>
          </a:p>
        </p:txBody>
      </p:sp>
      <p:cxnSp>
        <p:nvCxnSpPr>
          <p:cNvPr id="27" name="Gerader Verbinder 26">
            <a:extLst>
              <a:ext uri="{FF2B5EF4-FFF2-40B4-BE49-F238E27FC236}">
                <a16:creationId xmlns:a16="http://schemas.microsoft.com/office/drawing/2014/main" id="{8AE43AED-A297-4F66-929E-1C051C666A20}"/>
              </a:ext>
            </a:extLst>
          </p:cNvPr>
          <p:cNvCxnSpPr>
            <a:cxnSpLocks/>
          </p:cNvCxnSpPr>
          <p:nvPr/>
        </p:nvCxnSpPr>
        <p:spPr>
          <a:xfrm flipH="1" flipV="1">
            <a:off x="11155388" y="2067775"/>
            <a:ext cx="396824" cy="478905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57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0" grpId="0"/>
      <p:bldP spid="20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DA0FA0CD-F881-44C8-9471-D0E107961FFF}"/>
              </a:ext>
            </a:extLst>
          </p:cNvPr>
          <p:cNvCxnSpPr>
            <a:cxnSpLocks/>
          </p:cNvCxnSpPr>
          <p:nvPr/>
        </p:nvCxnSpPr>
        <p:spPr>
          <a:xfrm flipV="1">
            <a:off x="999514" y="1494953"/>
            <a:ext cx="6153761" cy="4920030"/>
          </a:xfrm>
          <a:prstGeom prst="line">
            <a:avLst/>
          </a:prstGeom>
          <a:ln w="28575">
            <a:solidFill>
              <a:srgbClr val="6EA2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44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3762188" y="458100"/>
            <a:ext cx="45066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What is regression?</a:t>
            </a:r>
          </a:p>
        </p:txBody>
      </p:sp>
      <p:pic>
        <p:nvPicPr>
          <p:cNvPr id="18" name="Grafik 17" descr="Ein Bild, das Karte enthält.&#10;&#10;Automatisch generierte Beschreibung">
            <a:extLst>
              <a:ext uri="{FF2B5EF4-FFF2-40B4-BE49-F238E27FC236}">
                <a16:creationId xmlns:a16="http://schemas.microsoft.com/office/drawing/2014/main" id="{1F1EC74A-7D13-4723-9EC7-8F852AACC7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48" t="12364" b="56385"/>
          <a:stretch/>
        </p:blipFill>
        <p:spPr>
          <a:xfrm>
            <a:off x="1010138" y="5990151"/>
            <a:ext cx="218200" cy="222533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1DD35C16-54C7-4A64-B786-6166F3759A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t="5026" r="47198" b="80689"/>
          <a:stretch/>
        </p:blipFill>
        <p:spPr>
          <a:xfrm>
            <a:off x="1452491" y="5897259"/>
            <a:ext cx="395782" cy="250508"/>
          </a:xfrm>
          <a:prstGeom prst="rect">
            <a:avLst/>
          </a:prstGeom>
        </p:spPr>
      </p:pic>
      <p:pic>
        <p:nvPicPr>
          <p:cNvPr id="20" name="Grafik 19" descr="Ein Bild, das Spiel enthält.&#10;&#10;Automatisch generierte Beschreibung">
            <a:extLst>
              <a:ext uri="{FF2B5EF4-FFF2-40B4-BE49-F238E27FC236}">
                <a16:creationId xmlns:a16="http://schemas.microsoft.com/office/drawing/2014/main" id="{58C64589-0C8A-473F-A9CA-BE9A71C7D3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3" t="37812" r="29494" b="28413"/>
          <a:stretch/>
        </p:blipFill>
        <p:spPr>
          <a:xfrm rot="500984">
            <a:off x="2818244" y="5435124"/>
            <a:ext cx="390636" cy="40538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592F5B0B-D7EF-4F4E-98D1-D7BD6D0559B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76" t="7382" r="29430" b="61367"/>
          <a:stretch/>
        </p:blipFill>
        <p:spPr>
          <a:xfrm>
            <a:off x="3396463" y="4434007"/>
            <a:ext cx="486892" cy="532178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0DC72D42-48A7-45D1-85EA-190150F8FDF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45" r="76019" b="48079"/>
          <a:stretch/>
        </p:blipFill>
        <p:spPr>
          <a:xfrm rot="20657715">
            <a:off x="2068875" y="5022765"/>
            <a:ext cx="480688" cy="454152"/>
          </a:xfrm>
          <a:prstGeom prst="rect">
            <a:avLst/>
          </a:prstGeom>
        </p:spPr>
      </p:pic>
      <p:pic>
        <p:nvPicPr>
          <p:cNvPr id="23" name="Grafik 22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334A53FF-FADE-44A7-9DF5-F5AF87FD1A4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5" r="53558"/>
          <a:stretch/>
        </p:blipFill>
        <p:spPr>
          <a:xfrm>
            <a:off x="4049222" y="2849734"/>
            <a:ext cx="683604" cy="780496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BC85C0B3-593E-44FB-8F4B-FEC63D574A3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" r="67337" b="64448"/>
          <a:stretch/>
        </p:blipFill>
        <p:spPr>
          <a:xfrm>
            <a:off x="6002282" y="1494953"/>
            <a:ext cx="892286" cy="920108"/>
          </a:xfrm>
          <a:prstGeom prst="rect">
            <a:avLst/>
          </a:prstGeom>
        </p:spPr>
      </p:pic>
      <p:pic>
        <p:nvPicPr>
          <p:cNvPr id="25" name="Grafik 24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0B28A499-CA4F-4643-9927-3684B02116F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9" t="29398" r="54390" b="48025"/>
          <a:stretch/>
        </p:blipFill>
        <p:spPr>
          <a:xfrm rot="19981554">
            <a:off x="4891945" y="2155515"/>
            <a:ext cx="755384" cy="755590"/>
          </a:xfrm>
          <a:prstGeom prst="rect">
            <a:avLst/>
          </a:prstGeom>
        </p:spPr>
      </p:pic>
      <p:pic>
        <p:nvPicPr>
          <p:cNvPr id="26" name="Grafik 25">
            <a:extLst>
              <a:ext uri="{FF2B5EF4-FFF2-40B4-BE49-F238E27FC236}">
                <a16:creationId xmlns:a16="http://schemas.microsoft.com/office/drawing/2014/main" id="{BBAF1D48-B9C2-4A37-8A30-13E229393AD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-704654" y="6172996"/>
            <a:ext cx="9078399" cy="50815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54410FCC-2A5D-4B99-973E-E4A3C775DE2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53" t="87716" r="40859" b="10064"/>
          <a:stretch/>
        </p:blipFill>
        <p:spPr>
          <a:xfrm rot="5400000">
            <a:off x="-1668430" y="3690483"/>
            <a:ext cx="4842205" cy="119845"/>
          </a:xfrm>
          <a:prstGeom prst="rect">
            <a:avLst/>
          </a:prstGeom>
        </p:spPr>
      </p:pic>
      <p:sp>
        <p:nvSpPr>
          <p:cNvPr id="28" name="Textfeld 27">
            <a:extLst>
              <a:ext uri="{FF2B5EF4-FFF2-40B4-BE49-F238E27FC236}">
                <a16:creationId xmlns:a16="http://schemas.microsoft.com/office/drawing/2014/main" id="{6A7368FD-E82A-47B0-B3C5-D62E359CFC0A}"/>
              </a:ext>
            </a:extLst>
          </p:cNvPr>
          <p:cNvSpPr txBox="1"/>
          <p:nvPr/>
        </p:nvSpPr>
        <p:spPr>
          <a:xfrm>
            <a:off x="8455018" y="6009925"/>
            <a:ext cx="558623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size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E9E2462-CF94-4FA8-B5DE-F3A0E8040204}"/>
              </a:ext>
            </a:extLst>
          </p:cNvPr>
          <p:cNvSpPr txBox="1"/>
          <p:nvPr/>
        </p:nvSpPr>
        <p:spPr>
          <a:xfrm>
            <a:off x="307724" y="966329"/>
            <a:ext cx="77005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weight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/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de-DE" sz="2800" i="1" baseline="-2500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sz="2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𝛽</m:t>
                      </m:r>
                      <m:r>
                        <a:rPr lang="de-DE" sz="2800" b="0" i="1" baseline="-2500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2C3BDDD0-77C4-48B4-ABDC-0D175C344EF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07586"/>
                <a:ext cx="5619749" cy="52322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C926FA2D-9D63-4F73-80B1-2162413C2A19}"/>
                  </a:ext>
                </a:extLst>
              </p:cNvPr>
              <p:cNvSpPr/>
              <p:nvPr/>
            </p:nvSpPr>
            <p:spPr>
              <a:xfrm>
                <a:off x="5405328" y="3665189"/>
                <a:ext cx="138134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80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800" b="0" i="1" baseline="-2500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2800" dirty="0">
                    <a:solidFill>
                      <a:srgbClr val="6EA2E0"/>
                    </a:solidFill>
                  </a:rPr>
                  <a:t>=</a:t>
                </a:r>
              </a:p>
            </p:txBody>
          </p:sp>
        </mc:Choice>
        <mc:Fallback xmlns="">
          <p:sp>
            <p:nvSpPr>
              <p:cNvPr id="47" name="Rechteck 46">
                <a:extLst>
                  <a:ext uri="{FF2B5EF4-FFF2-40B4-BE49-F238E27FC236}">
                    <a16:creationId xmlns:a16="http://schemas.microsoft.com/office/drawing/2014/main" id="{C926FA2D-9D63-4F73-80B1-2162413C2A1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328" y="3665189"/>
                <a:ext cx="1381343" cy="523220"/>
              </a:xfrm>
              <a:prstGeom prst="rect">
                <a:avLst/>
              </a:prstGeom>
              <a:blipFill>
                <a:blip r:embed="rId12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4B3B64E1-352A-4DC7-B60C-976607E5E65F}"/>
                  </a:ext>
                </a:extLst>
              </p:cNvPr>
              <p:cNvSpPr/>
              <p:nvPr/>
            </p:nvSpPr>
            <p:spPr>
              <a:xfrm>
                <a:off x="5405328" y="4434007"/>
                <a:ext cx="141691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sz="2800" i="1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sz="2800" b="0" i="1" baseline="-25000" smtClean="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2800" dirty="0">
                    <a:solidFill>
                      <a:srgbClr val="6EA2E0"/>
                    </a:solidFill>
                  </a:rPr>
                  <a:t>=</a:t>
                </a:r>
              </a:p>
            </p:txBody>
          </p:sp>
        </mc:Choice>
        <mc:Fallback xmlns="">
          <p:sp>
            <p:nvSpPr>
              <p:cNvPr id="48" name="Rechteck 47">
                <a:extLst>
                  <a:ext uri="{FF2B5EF4-FFF2-40B4-BE49-F238E27FC236}">
                    <a16:creationId xmlns:a16="http://schemas.microsoft.com/office/drawing/2014/main" id="{4B3B64E1-352A-4DC7-B60C-976607E5E6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5328" y="4434007"/>
                <a:ext cx="1416913" cy="523220"/>
              </a:xfrm>
              <a:prstGeom prst="rect">
                <a:avLst/>
              </a:prstGeom>
              <a:blipFill>
                <a:blip r:embed="rId13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Sprechblase: rechteckig mit abgerundeten Ecken 48">
                <a:extLst>
                  <a:ext uri="{FF2B5EF4-FFF2-40B4-BE49-F238E27FC236}">
                    <a16:creationId xmlns:a16="http://schemas.microsoft.com/office/drawing/2014/main" id="{E8B084C5-9A4B-418E-8BF9-F84E7EE77CC5}"/>
                  </a:ext>
                </a:extLst>
              </p:cNvPr>
              <p:cNvSpPr/>
              <p:nvPr/>
            </p:nvSpPr>
            <p:spPr>
              <a:xfrm>
                <a:off x="7323917" y="2123986"/>
                <a:ext cx="2992949" cy="2893646"/>
              </a:xfrm>
              <a:prstGeom prst="wedgeRoundRectCallout">
                <a:avLst>
                  <a:gd name="adj1" fmla="val -79825"/>
                  <a:gd name="adj2" fmla="val -61724"/>
                  <a:gd name="adj3" fmla="val 16667"/>
                </a:avLst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The MLE solution for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i.e. the most likely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0 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and </a:t>
                </a:r>
                <a14:m>
                  <m:oMath xmlns:m="http://schemas.openxmlformats.org/officeDocument/2006/math"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𝛽</m:t>
                    </m:r>
                    <m:r>
                      <a:rPr lang="de-DE" i="1" baseline="-25000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reduce the error between the regression line and the data points to its minimum. </a:t>
                </a:r>
              </a:p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You will learn about this another time… </a:t>
                </a:r>
                <a:r>
                  <a:rPr lang="en-US" sz="1400" dirty="0">
                    <a:solidFill>
                      <a:schemeClr val="tx1"/>
                    </a:solidFill>
                  </a:rPr>
                  <a:t>Sorry if the whole thing is confusing for now  </a:t>
                </a:r>
                <a:endParaRPr lang="en-US" sz="1400" dirty="0"/>
              </a:p>
            </p:txBody>
          </p:sp>
        </mc:Choice>
        <mc:Fallback xmlns="">
          <p:sp>
            <p:nvSpPr>
              <p:cNvPr id="49" name="Sprechblase: rechteckig mit abgerundeten Ecken 48">
                <a:extLst>
                  <a:ext uri="{FF2B5EF4-FFF2-40B4-BE49-F238E27FC236}">
                    <a16:creationId xmlns:a16="http://schemas.microsoft.com/office/drawing/2014/main" id="{E8B084C5-9A4B-418E-8BF9-F84E7EE77C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23917" y="2123986"/>
                <a:ext cx="2992949" cy="2893646"/>
              </a:xfrm>
              <a:prstGeom prst="wedgeRoundRectCallout">
                <a:avLst>
                  <a:gd name="adj1" fmla="val -79825"/>
                  <a:gd name="adj2" fmla="val -61724"/>
                  <a:gd name="adj3" fmla="val 16667"/>
                </a:avLst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Gerader Verbinder 29">
            <a:extLst>
              <a:ext uri="{FF2B5EF4-FFF2-40B4-BE49-F238E27FC236}">
                <a16:creationId xmlns:a16="http://schemas.microsoft.com/office/drawing/2014/main" id="{D4636E56-E038-4C17-B8E3-094F9359249B}"/>
              </a:ext>
            </a:extLst>
          </p:cNvPr>
          <p:cNvCxnSpPr>
            <a:cxnSpLocks/>
          </p:cNvCxnSpPr>
          <p:nvPr/>
        </p:nvCxnSpPr>
        <p:spPr>
          <a:xfrm flipH="1" flipV="1">
            <a:off x="3467100" y="4434007"/>
            <a:ext cx="142901" cy="209669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>
            <a:extLst>
              <a:ext uri="{FF2B5EF4-FFF2-40B4-BE49-F238E27FC236}">
                <a16:creationId xmlns:a16="http://schemas.microsoft.com/office/drawing/2014/main" id="{E007DBAF-1D27-4B2A-9934-78F090F6CE7C}"/>
              </a:ext>
            </a:extLst>
          </p:cNvPr>
          <p:cNvCxnSpPr>
            <a:cxnSpLocks/>
          </p:cNvCxnSpPr>
          <p:nvPr/>
        </p:nvCxnSpPr>
        <p:spPr>
          <a:xfrm flipH="1" flipV="1">
            <a:off x="2592785" y="5102417"/>
            <a:ext cx="396824" cy="478905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6B7FF50A-5A4C-48A4-9128-8940896D944D}"/>
              </a:ext>
            </a:extLst>
          </p:cNvPr>
          <p:cNvCxnSpPr>
            <a:cxnSpLocks/>
          </p:cNvCxnSpPr>
          <p:nvPr/>
        </p:nvCxnSpPr>
        <p:spPr>
          <a:xfrm>
            <a:off x="4495800" y="3409089"/>
            <a:ext cx="124428" cy="109410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35">
            <a:extLst>
              <a:ext uri="{FF2B5EF4-FFF2-40B4-BE49-F238E27FC236}">
                <a16:creationId xmlns:a16="http://schemas.microsoft.com/office/drawing/2014/main" id="{8C20F3DA-71C3-4693-A06A-F18D2318D11F}"/>
              </a:ext>
            </a:extLst>
          </p:cNvPr>
          <p:cNvCxnSpPr>
            <a:cxnSpLocks/>
          </p:cNvCxnSpPr>
          <p:nvPr/>
        </p:nvCxnSpPr>
        <p:spPr>
          <a:xfrm>
            <a:off x="1169258" y="6137266"/>
            <a:ext cx="118160" cy="139979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6340F08F-DFDB-43F4-972C-8303E7315CC3}"/>
              </a:ext>
            </a:extLst>
          </p:cNvPr>
          <p:cNvCxnSpPr>
            <a:cxnSpLocks/>
          </p:cNvCxnSpPr>
          <p:nvPr/>
        </p:nvCxnSpPr>
        <p:spPr>
          <a:xfrm>
            <a:off x="5405328" y="2616125"/>
            <a:ext cx="105297" cy="158031"/>
          </a:xfrm>
          <a:prstGeom prst="line">
            <a:avLst/>
          </a:prstGeom>
          <a:ln w="28575">
            <a:solidFill>
              <a:srgbClr val="FF0000"/>
            </a:solidFill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3B98C891-94FD-4A63-9003-7CB2CB06B067}"/>
                  </a:ext>
                </a:extLst>
              </p:cNvPr>
              <p:cNvSpPr/>
              <p:nvPr/>
            </p:nvSpPr>
            <p:spPr>
              <a:xfrm>
                <a:off x="1452491" y="2885923"/>
                <a:ext cx="127838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𝑒𝑟𝑟𝑜𝑟𝑠</m:t>
                      </m:r>
                    </m:oMath>
                  </m:oMathPara>
                </a14:m>
                <a:endParaRPr 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3B98C891-94FD-4A63-9003-7CB2CB06B06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2491" y="2885923"/>
                <a:ext cx="1278382" cy="52322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EC20F77D-B67C-4D13-B28E-5911E8A3417D}"/>
                  </a:ext>
                </a:extLst>
              </p:cNvPr>
              <p:cNvSpPr/>
              <p:nvPr/>
            </p:nvSpPr>
            <p:spPr>
              <a:xfrm>
                <a:off x="5249696" y="5200477"/>
                <a:ext cx="2064893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de-DE" sz="280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  <m:r>
                        <m:rPr>
                          <m:sty m:val="p"/>
                        </m:rP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LE</m:t>
                      </m:r>
                      <m: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de-DE" sz="2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result</m:t>
                      </m:r>
                    </m:oMath>
                  </m:oMathPara>
                </a14:m>
                <a:endParaRPr lang="en-US" sz="2800" dirty="0">
                  <a:solidFill>
                    <a:srgbClr val="6EA2E0"/>
                  </a:solidFill>
                </a:endParaRPr>
              </a:p>
            </p:txBody>
          </p:sp>
        </mc:Choice>
        <mc:Fallback xmlns="">
          <p:sp>
            <p:nvSpPr>
              <p:cNvPr id="56" name="Rechteck 55">
                <a:extLst>
                  <a:ext uri="{FF2B5EF4-FFF2-40B4-BE49-F238E27FC236}">
                    <a16:creationId xmlns:a16="http://schemas.microsoft.com/office/drawing/2014/main" id="{EC20F77D-B67C-4D13-B28E-5911E8A341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9696" y="5200477"/>
                <a:ext cx="2064893" cy="523220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B8C4276F-5E84-476C-988D-11FA1367F2DE}"/>
              </a:ext>
            </a:extLst>
          </p:cNvPr>
          <p:cNvCxnSpPr>
            <a:cxnSpLocks/>
          </p:cNvCxnSpPr>
          <p:nvPr/>
        </p:nvCxnSpPr>
        <p:spPr>
          <a:xfrm>
            <a:off x="6096000" y="3975100"/>
            <a:ext cx="428432" cy="1378518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Gerader Verbinder 57">
            <a:extLst>
              <a:ext uri="{FF2B5EF4-FFF2-40B4-BE49-F238E27FC236}">
                <a16:creationId xmlns:a16="http://schemas.microsoft.com/office/drawing/2014/main" id="{E5BFD899-9FC1-40BD-8AB0-60445267B065}"/>
              </a:ext>
            </a:extLst>
          </p:cNvPr>
          <p:cNvCxnSpPr>
            <a:cxnSpLocks/>
          </p:cNvCxnSpPr>
          <p:nvPr/>
        </p:nvCxnSpPr>
        <p:spPr>
          <a:xfrm>
            <a:off x="6143442" y="4865914"/>
            <a:ext cx="136862" cy="444537"/>
          </a:xfrm>
          <a:prstGeom prst="line">
            <a:avLst/>
          </a:prstGeom>
          <a:ln w="28575">
            <a:solidFill>
              <a:srgbClr val="6EA2E0"/>
            </a:solidFill>
            <a:prstDash val="solid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29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F3AE7-0054-4C08-BFE1-45DB2B15064F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45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4457700" y="3059668"/>
            <a:ext cx="35623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b="1" dirty="0">
                <a:solidFill>
                  <a:srgbClr val="6EA2E0"/>
                </a:solidFill>
              </a:rPr>
              <a:t>Outlook</a:t>
            </a:r>
            <a:r>
              <a:rPr lang="en-US" sz="4200" dirty="0">
                <a:solidFill>
                  <a:srgbClr val="6EA2E0"/>
                </a:solidFill>
              </a:rPr>
              <a:t>: T-test</a:t>
            </a:r>
          </a:p>
        </p:txBody>
      </p:sp>
    </p:spTree>
    <p:extLst>
      <p:ext uri="{BB962C8B-B14F-4D97-AF65-F5344CB8AC3E}">
        <p14:creationId xmlns:p14="http://schemas.microsoft.com/office/powerpoint/2010/main" val="38178504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D81B4-D49D-4B62-83C2-352FF3004F85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46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4395694" y="483500"/>
            <a:ext cx="34006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200" dirty="0">
                <a:solidFill>
                  <a:srgbClr val="6EA2E0"/>
                </a:solidFill>
              </a:rPr>
              <a:t>What is t-test?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12B7A576-3C5C-4194-A433-16B41C816803}"/>
              </a:ext>
            </a:extLst>
          </p:cNvPr>
          <p:cNvGrpSpPr/>
          <p:nvPr/>
        </p:nvGrpSpPr>
        <p:grpSpPr>
          <a:xfrm rot="375434">
            <a:off x="5690310" y="4208772"/>
            <a:ext cx="1139047" cy="1513694"/>
            <a:chOff x="2608598" y="2069186"/>
            <a:chExt cx="2208413" cy="3127454"/>
          </a:xfrm>
        </p:grpSpPr>
        <p:pic>
          <p:nvPicPr>
            <p:cNvPr id="31" name="Grafik 30">
              <a:extLst>
                <a:ext uri="{FF2B5EF4-FFF2-40B4-BE49-F238E27FC236}">
                  <a16:creationId xmlns:a16="http://schemas.microsoft.com/office/drawing/2014/main" id="{A1D29565-3D68-4BD8-B614-7F11371CA9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32" name="Grafik 31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157AB646-8ABF-4069-8DCC-B780508C43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34" name="Grafik 33">
              <a:extLst>
                <a:ext uri="{FF2B5EF4-FFF2-40B4-BE49-F238E27FC236}">
                  <a16:creationId xmlns:a16="http://schemas.microsoft.com/office/drawing/2014/main" id="{72903863-78FB-48B2-BE5C-35C63A7D15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35" name="Grafik 34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470D32E-63ED-461A-B0A6-F53F12F0246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36" name="Grafik 35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23842E68-9546-479D-8180-02F1852C10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37" name="Grafik 36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45D6FD48-2DA5-4C7F-A79F-E6DB8F343B4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F67D9B7F-8490-4C24-A77A-9E277CF3DD6A}"/>
              </a:ext>
            </a:extLst>
          </p:cNvPr>
          <p:cNvGrpSpPr/>
          <p:nvPr/>
        </p:nvGrpSpPr>
        <p:grpSpPr>
          <a:xfrm>
            <a:off x="4915340" y="4279485"/>
            <a:ext cx="991484" cy="1404094"/>
            <a:chOff x="2608598" y="2069186"/>
            <a:chExt cx="2208413" cy="3127454"/>
          </a:xfrm>
        </p:grpSpPr>
        <p:pic>
          <p:nvPicPr>
            <p:cNvPr id="39" name="Grafik 38">
              <a:extLst>
                <a:ext uri="{FF2B5EF4-FFF2-40B4-BE49-F238E27FC236}">
                  <a16:creationId xmlns:a16="http://schemas.microsoft.com/office/drawing/2014/main" id="{712E1120-B717-415E-B2F7-1673B523A9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0" name="Grafik 39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9456F11C-C4A1-40FD-96B3-C56FF7E5BE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1" name="Grafik 40">
              <a:extLst>
                <a:ext uri="{FF2B5EF4-FFF2-40B4-BE49-F238E27FC236}">
                  <a16:creationId xmlns:a16="http://schemas.microsoft.com/office/drawing/2014/main" id="{A8EE16D6-1BAE-4B66-8872-498A917CC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2" name="Grafik 41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31F4030B-32E6-43AB-BB1F-E8C62571BD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3" name="Grafik 42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A4016933-A6B0-4F5D-BBA4-A6972A5E23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44" name="Grafik 43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6607F02D-A4DA-418B-8D25-31E912B35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pic>
        <p:nvPicPr>
          <p:cNvPr id="45" name="Grafik 44">
            <a:extLst>
              <a:ext uri="{FF2B5EF4-FFF2-40B4-BE49-F238E27FC236}">
                <a16:creationId xmlns:a16="http://schemas.microsoft.com/office/drawing/2014/main" id="{DD64AF09-3B2F-4389-B497-7F8BDC359C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663FA86A-C3C9-440A-9F62-51E42BB5609B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E1FC37FB-940B-4D82-90E8-B35E79E626E5}"/>
                  </a:ext>
                </a:extLst>
              </p:cNvPr>
              <p:cNvSpPr/>
              <p:nvPr/>
            </p:nvSpPr>
            <p:spPr>
              <a:xfrm>
                <a:off x="3581400" y="5411308"/>
                <a:ext cx="46403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50" name="Rechteck 49">
                <a:extLst>
                  <a:ext uri="{FF2B5EF4-FFF2-40B4-BE49-F238E27FC236}">
                    <a16:creationId xmlns:a16="http://schemas.microsoft.com/office/drawing/2014/main" id="{E1FC37FB-940B-4D82-90E8-B35E79E626E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1400" y="5411308"/>
                <a:ext cx="464038" cy="369332"/>
              </a:xfrm>
              <a:prstGeom prst="rect">
                <a:avLst/>
              </a:prstGeom>
              <a:blipFill>
                <a:blip r:embed="rId8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1" name="Gruppieren 50">
            <a:extLst>
              <a:ext uri="{FF2B5EF4-FFF2-40B4-BE49-F238E27FC236}">
                <a16:creationId xmlns:a16="http://schemas.microsoft.com/office/drawing/2014/main" id="{C370DDE1-69DC-41A0-90B5-C894B76DC563}"/>
              </a:ext>
            </a:extLst>
          </p:cNvPr>
          <p:cNvGrpSpPr/>
          <p:nvPr/>
        </p:nvGrpSpPr>
        <p:grpSpPr>
          <a:xfrm rot="304814">
            <a:off x="4096052" y="4539881"/>
            <a:ext cx="843048" cy="716794"/>
            <a:chOff x="140191" y="2006079"/>
            <a:chExt cx="2208413" cy="2030852"/>
          </a:xfrm>
        </p:grpSpPr>
        <p:grpSp>
          <p:nvGrpSpPr>
            <p:cNvPr id="52" name="Gruppieren 51">
              <a:extLst>
                <a:ext uri="{FF2B5EF4-FFF2-40B4-BE49-F238E27FC236}">
                  <a16:creationId xmlns:a16="http://schemas.microsoft.com/office/drawing/2014/main" id="{272D12A9-963F-4614-904E-6701F041FF2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54" name="Grafik 53">
                <a:extLst>
                  <a:ext uri="{FF2B5EF4-FFF2-40B4-BE49-F238E27FC236}">
                    <a16:creationId xmlns:a16="http://schemas.microsoft.com/office/drawing/2014/main" id="{E2A49F3B-8E8B-416A-B5BA-A497FC4A31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55" name="Grafik 54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017C1FEF-316B-4892-9FDD-40B47B6877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56" name="Grafik 5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A47A0B05-8250-4A33-8A9A-171DF6D0FC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57" name="Grafik 56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D58E82F-A4B6-4F4A-AC6C-AB0A1EC3713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53" name="Grafik 52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D928EBCE-93DD-4BC2-918D-989A37142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86B9797A-0A52-420D-83B7-6AB2C99E0D2F}"/>
              </a:ext>
            </a:extLst>
          </p:cNvPr>
          <p:cNvGrpSpPr/>
          <p:nvPr/>
        </p:nvGrpSpPr>
        <p:grpSpPr>
          <a:xfrm>
            <a:off x="3282470" y="4208541"/>
            <a:ext cx="1104207" cy="994322"/>
            <a:chOff x="140191" y="2006079"/>
            <a:chExt cx="2208413" cy="2030852"/>
          </a:xfrm>
        </p:grpSpPr>
        <p:grpSp>
          <p:nvGrpSpPr>
            <p:cNvPr id="59" name="Gruppieren 58">
              <a:extLst>
                <a:ext uri="{FF2B5EF4-FFF2-40B4-BE49-F238E27FC236}">
                  <a16:creationId xmlns:a16="http://schemas.microsoft.com/office/drawing/2014/main" id="{6EE1CB58-C433-4B3B-A9A1-FEE097090D0C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61" name="Grafik 60">
                <a:extLst>
                  <a:ext uri="{FF2B5EF4-FFF2-40B4-BE49-F238E27FC236}">
                    <a16:creationId xmlns:a16="http://schemas.microsoft.com/office/drawing/2014/main" id="{9014B846-4251-460C-BFC6-F62DD47D933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2" name="Grafik 61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C6DC0B3-041A-410E-9D13-969FE254A6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63" name="Grafik 62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3C2C55C9-025A-4894-8A32-6A96DAE07C3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4" name="Grafik 63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8BBE54F-A591-4B45-88A3-860658005CE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60" name="Grafik 59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90275152-52EE-484D-A5C1-B0418896F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9864D016-5C90-4435-806D-4BA934F9363B}"/>
              </a:ext>
            </a:extLst>
          </p:cNvPr>
          <p:cNvGrpSpPr/>
          <p:nvPr/>
        </p:nvGrpSpPr>
        <p:grpSpPr>
          <a:xfrm>
            <a:off x="2887916" y="4473336"/>
            <a:ext cx="812080" cy="731266"/>
            <a:chOff x="140191" y="2006079"/>
            <a:chExt cx="2208413" cy="2030852"/>
          </a:xfrm>
        </p:grpSpPr>
        <p:grpSp>
          <p:nvGrpSpPr>
            <p:cNvPr id="66" name="Gruppieren 65">
              <a:extLst>
                <a:ext uri="{FF2B5EF4-FFF2-40B4-BE49-F238E27FC236}">
                  <a16:creationId xmlns:a16="http://schemas.microsoft.com/office/drawing/2014/main" id="{4900B3AD-B546-4149-85D3-9ABAB807806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68" name="Grafik 67">
                <a:extLst>
                  <a:ext uri="{FF2B5EF4-FFF2-40B4-BE49-F238E27FC236}">
                    <a16:creationId xmlns:a16="http://schemas.microsoft.com/office/drawing/2014/main" id="{5629E4B1-176D-41E2-81FF-0DF3518837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69" name="Grafik 68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80DFEE4A-8CFE-42B1-94DB-4CEA00D8AE1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70" name="Grafik 69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D26F56DE-566D-421B-9BBC-406CF35330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71" name="Grafik 7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634EB112-8F4C-4413-B1D5-468AC5DE34F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67" name="Grafik 66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458286BC-DE97-45F4-8458-C44BBFC52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3B176367-EDDE-412D-9CBB-0911AB7B7E66}"/>
                  </a:ext>
                </a:extLst>
              </p:cNvPr>
              <p:cNvSpPr/>
              <p:nvPr/>
            </p:nvSpPr>
            <p:spPr>
              <a:xfrm>
                <a:off x="5651815" y="5385896"/>
                <a:ext cx="47686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72" name="Rechteck 71">
                <a:extLst>
                  <a:ext uri="{FF2B5EF4-FFF2-40B4-BE49-F238E27FC236}">
                    <a16:creationId xmlns:a16="http://schemas.microsoft.com/office/drawing/2014/main" id="{3B176367-EDDE-412D-9CBB-0911AB7B7E6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815" y="5385896"/>
                <a:ext cx="476861" cy="369332"/>
              </a:xfrm>
              <a:prstGeom prst="rect">
                <a:avLst/>
              </a:prstGeom>
              <a:blipFill>
                <a:blip r:embed="rId12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3" name="Gerader Verbinder 72">
            <a:extLst>
              <a:ext uri="{FF2B5EF4-FFF2-40B4-BE49-F238E27FC236}">
                <a16:creationId xmlns:a16="http://schemas.microsoft.com/office/drawing/2014/main" id="{76B1D931-7BE0-439F-9118-126827D99BEE}"/>
              </a:ext>
            </a:extLst>
          </p:cNvPr>
          <p:cNvCxnSpPr>
            <a:cxnSpLocks/>
          </p:cNvCxnSpPr>
          <p:nvPr/>
        </p:nvCxnSpPr>
        <p:spPr>
          <a:xfrm>
            <a:off x="3789264" y="4414480"/>
            <a:ext cx="1" cy="991834"/>
          </a:xfrm>
          <a:prstGeom prst="line">
            <a:avLst/>
          </a:prstGeom>
          <a:ln w="38100"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Gerader Verbinder 73">
            <a:extLst>
              <a:ext uri="{FF2B5EF4-FFF2-40B4-BE49-F238E27FC236}">
                <a16:creationId xmlns:a16="http://schemas.microsoft.com/office/drawing/2014/main" id="{57C4621E-892F-49E9-90E1-C3E8F60E833A}"/>
              </a:ext>
            </a:extLst>
          </p:cNvPr>
          <p:cNvCxnSpPr>
            <a:cxnSpLocks/>
          </p:cNvCxnSpPr>
          <p:nvPr/>
        </p:nvCxnSpPr>
        <p:spPr>
          <a:xfrm>
            <a:off x="5872261" y="4388879"/>
            <a:ext cx="1" cy="991834"/>
          </a:xfrm>
          <a:prstGeom prst="line">
            <a:avLst/>
          </a:prstGeom>
          <a:ln w="38100">
            <a:prstDash val="solid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Sprechblase: rechteckig mit abgerundeten Ecken 74">
            <a:extLst>
              <a:ext uri="{FF2B5EF4-FFF2-40B4-BE49-F238E27FC236}">
                <a16:creationId xmlns:a16="http://schemas.microsoft.com/office/drawing/2014/main" id="{E6AFF5A1-6AC3-4798-B5FE-1C5D87C6D4D8}"/>
              </a:ext>
            </a:extLst>
          </p:cNvPr>
          <p:cNvSpPr/>
          <p:nvPr/>
        </p:nvSpPr>
        <p:spPr>
          <a:xfrm>
            <a:off x="7323917" y="2123986"/>
            <a:ext cx="2992949" cy="1305014"/>
          </a:xfrm>
          <a:prstGeom prst="wedgeRoundRectCallout">
            <a:avLst>
              <a:gd name="adj1" fmla="val -74309"/>
              <a:gd name="adj2" fmla="val 15323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Are we more expensive?</a:t>
            </a:r>
            <a:endParaRPr lang="en-US" sz="1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feld 75">
                <a:extLst>
                  <a:ext uri="{FF2B5EF4-FFF2-40B4-BE49-F238E27FC236}">
                    <a16:creationId xmlns:a16="http://schemas.microsoft.com/office/drawing/2014/main" id="{3F1A4E7D-6E81-452B-88A3-711E8BE83E1B}"/>
                  </a:ext>
                </a:extLst>
              </p:cNvPr>
              <p:cNvSpPr txBox="1"/>
              <p:nvPr/>
            </p:nvSpPr>
            <p:spPr>
              <a:xfrm>
                <a:off x="2350624" y="2633960"/>
                <a:ext cx="4285162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US" dirty="0">
                    <a:solidFill>
                      <a:srgbClr val="4472C4"/>
                    </a:solidFill>
                  </a:rPr>
                  <a:t>Test if two estimates (e.g.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) are the same. </a:t>
                </a:r>
              </a:p>
              <a:p>
                <a:endParaRPr lang="en-US" dirty="0">
                  <a:solidFill>
                    <a:srgbClr val="4472C4"/>
                  </a:solidFill>
                </a:endParaRPr>
              </a:p>
            </p:txBody>
          </p:sp>
        </mc:Choice>
        <mc:Fallback xmlns="">
          <p:sp>
            <p:nvSpPr>
              <p:cNvPr id="76" name="Textfeld 75">
                <a:extLst>
                  <a:ext uri="{FF2B5EF4-FFF2-40B4-BE49-F238E27FC236}">
                    <a16:creationId xmlns:a16="http://schemas.microsoft.com/office/drawing/2014/main" id="{3F1A4E7D-6E81-452B-88A3-711E8BE83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624" y="2633960"/>
                <a:ext cx="4285162" cy="830997"/>
              </a:xfrm>
              <a:prstGeom prst="rect">
                <a:avLst/>
              </a:prstGeom>
              <a:blipFill>
                <a:blip r:embed="rId13"/>
                <a:stretch>
                  <a:fillRect l="-3414" t="-9559" r="-5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939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47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76300" y="5593624"/>
            <a:ext cx="9078399" cy="508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9248256" y="5644439"/>
                <a:ext cx="14128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𝛿</m:t>
                          </m:r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de-DE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8256" y="5644439"/>
                <a:ext cx="1412887" cy="369332"/>
              </a:xfrm>
              <a:prstGeom prst="rect">
                <a:avLst/>
              </a:prstGeom>
              <a:blipFill>
                <a:blip r:embed="rId3"/>
                <a:stretch>
                  <a:fillRect b="-32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3" name="Grafik 32">
            <a:extLst>
              <a:ext uri="{FF2B5EF4-FFF2-40B4-BE49-F238E27FC236}">
                <a16:creationId xmlns:a16="http://schemas.microsoft.com/office/drawing/2014/main" id="{5E5B876B-E40E-4C87-840E-AA0DE64811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9" t="87298" r="40859" b="10064"/>
          <a:stretch/>
        </p:blipFill>
        <p:spPr>
          <a:xfrm rot="5400000">
            <a:off x="536894" y="3753027"/>
            <a:ext cx="3603468" cy="142393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/>
              <p:nvPr/>
            </p:nvSpPr>
            <p:spPr>
              <a:xfrm rot="16200000">
                <a:off x="1319973" y="3562933"/>
                <a:ext cx="131311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𝜇</m:t>
                                      </m:r>
                                    </m:e>
                                    <m:sub>
                                      <m:r>
                                        <a:rPr lang="de-DE" i="1">
                                          <a:solidFill>
                                            <a:srgbClr val="6EA2E0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de-DE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𝑜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de-DE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de-DE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𝑜𝑖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018C7179-CEAD-4D5F-B4D7-24F300F685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319973" y="3562933"/>
                <a:ext cx="1313116" cy="276999"/>
              </a:xfrm>
              <a:prstGeom prst="rect">
                <a:avLst/>
              </a:prstGeom>
              <a:blipFill>
                <a:blip r:embed="rId4"/>
                <a:stretch>
                  <a:fillRect l="-180000" t="-926" r="-266667"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CD4911C7-1C79-47BB-8357-83C340362106}"/>
              </a:ext>
            </a:extLst>
          </p:cNvPr>
          <p:cNvSpPr/>
          <p:nvPr/>
        </p:nvSpPr>
        <p:spPr>
          <a:xfrm rot="20935450">
            <a:off x="2471030" y="2719807"/>
            <a:ext cx="7107335" cy="2808722"/>
          </a:xfrm>
          <a:custGeom>
            <a:avLst/>
            <a:gdLst>
              <a:gd name="connsiteX0" fmla="*/ 0 w 6858000"/>
              <a:gd name="connsiteY0" fmla="*/ 1396980 h 3682980"/>
              <a:gd name="connsiteX1" fmla="*/ 828675 w 6858000"/>
              <a:gd name="connsiteY1" fmla="*/ 730230 h 3682980"/>
              <a:gd name="connsiteX2" fmla="*/ 1666875 w 6858000"/>
              <a:gd name="connsiteY2" fmla="*/ 196830 h 3682980"/>
              <a:gd name="connsiteX3" fmla="*/ 2209800 w 6858000"/>
              <a:gd name="connsiteY3" fmla="*/ 82530 h 3682980"/>
              <a:gd name="connsiteX4" fmla="*/ 3352800 w 6858000"/>
              <a:gd name="connsiteY4" fmla="*/ 1377930 h 3682980"/>
              <a:gd name="connsiteX5" fmla="*/ 4581525 w 6858000"/>
              <a:gd name="connsiteY5" fmla="*/ 1854180 h 3682980"/>
              <a:gd name="connsiteX6" fmla="*/ 5038725 w 6858000"/>
              <a:gd name="connsiteY6" fmla="*/ 2025630 h 3682980"/>
              <a:gd name="connsiteX7" fmla="*/ 5848350 w 6858000"/>
              <a:gd name="connsiteY7" fmla="*/ 2740005 h 3682980"/>
              <a:gd name="connsiteX8" fmla="*/ 6858000 w 6858000"/>
              <a:gd name="connsiteY8" fmla="*/ 3682980 h 3682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8000" h="3682980">
                <a:moveTo>
                  <a:pt x="0" y="1396980"/>
                </a:moveTo>
                <a:cubicBezTo>
                  <a:pt x="275431" y="1163617"/>
                  <a:pt x="550862" y="930255"/>
                  <a:pt x="828675" y="730230"/>
                </a:cubicBezTo>
                <a:cubicBezTo>
                  <a:pt x="1106488" y="530205"/>
                  <a:pt x="1436687" y="304780"/>
                  <a:pt x="1666875" y="196830"/>
                </a:cubicBezTo>
                <a:cubicBezTo>
                  <a:pt x="1897063" y="88880"/>
                  <a:pt x="1928813" y="-114320"/>
                  <a:pt x="2209800" y="82530"/>
                </a:cubicBezTo>
                <a:cubicBezTo>
                  <a:pt x="2490788" y="279380"/>
                  <a:pt x="2957512" y="1082655"/>
                  <a:pt x="3352800" y="1377930"/>
                </a:cubicBezTo>
                <a:cubicBezTo>
                  <a:pt x="3748088" y="1673205"/>
                  <a:pt x="4581525" y="1854180"/>
                  <a:pt x="4581525" y="1854180"/>
                </a:cubicBezTo>
                <a:cubicBezTo>
                  <a:pt x="4862513" y="1962130"/>
                  <a:pt x="4827588" y="1877993"/>
                  <a:pt x="5038725" y="2025630"/>
                </a:cubicBezTo>
                <a:cubicBezTo>
                  <a:pt x="5249862" y="2173267"/>
                  <a:pt x="5545138" y="2463780"/>
                  <a:pt x="5848350" y="2740005"/>
                </a:cubicBezTo>
                <a:cubicBezTo>
                  <a:pt x="6151563" y="3016230"/>
                  <a:pt x="6504781" y="3349605"/>
                  <a:pt x="6858000" y="3682980"/>
                </a:cubicBezTo>
              </a:path>
            </a:pathLst>
          </a:custGeom>
          <a:noFill/>
          <a:ln>
            <a:solidFill>
              <a:srgbClr val="6EA2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167F56F3-2D52-4033-AE5E-40B6B10E6543}"/>
              </a:ext>
            </a:extLst>
          </p:cNvPr>
          <p:cNvSpPr txBox="1"/>
          <p:nvPr/>
        </p:nvSpPr>
        <p:spPr>
          <a:xfrm>
            <a:off x="4114062" y="498020"/>
            <a:ext cx="38212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Credible interval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/>
              <p:nvPr/>
            </p:nvSpPr>
            <p:spPr>
              <a:xfrm>
                <a:off x="9172863" y="4173325"/>
                <a:ext cx="67037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.95</m:t>
                      </m:r>
                    </m:oMath>
                  </m:oMathPara>
                </a14:m>
                <a:endParaRPr lang="de-DE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7" name="Rechteck 36">
                <a:extLst>
                  <a:ext uri="{FF2B5EF4-FFF2-40B4-BE49-F238E27FC236}">
                    <a16:creationId xmlns:a16="http://schemas.microsoft.com/office/drawing/2014/main" id="{BC1ED075-A388-45CA-A18C-64DA129C61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2863" y="4173325"/>
                <a:ext cx="670376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C76141C9-C1B1-4828-BE2D-3BD266C2DD8C}"/>
              </a:ext>
            </a:extLst>
          </p:cNvPr>
          <p:cNvCxnSpPr>
            <a:cxnSpLocks/>
          </p:cNvCxnSpPr>
          <p:nvPr/>
        </p:nvCxnSpPr>
        <p:spPr>
          <a:xfrm flipH="1">
            <a:off x="2498559" y="4357991"/>
            <a:ext cx="6607341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5852223D-67E2-4FB5-BED3-E8A59555B148}"/>
              </a:ext>
            </a:extLst>
          </p:cNvPr>
          <p:cNvCxnSpPr>
            <a:cxnSpLocks/>
          </p:cNvCxnSpPr>
          <p:nvPr/>
        </p:nvCxnSpPr>
        <p:spPr>
          <a:xfrm>
            <a:off x="2590016" y="4357991"/>
            <a:ext cx="0" cy="1141656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r Verbinder 39">
            <a:extLst>
              <a:ext uri="{FF2B5EF4-FFF2-40B4-BE49-F238E27FC236}">
                <a16:creationId xmlns:a16="http://schemas.microsoft.com/office/drawing/2014/main" id="{8995F9BF-BB55-4FC0-8011-0B4710935605}"/>
              </a:ext>
            </a:extLst>
          </p:cNvPr>
          <p:cNvCxnSpPr>
            <a:cxnSpLocks/>
          </p:cNvCxnSpPr>
          <p:nvPr/>
        </p:nvCxnSpPr>
        <p:spPr>
          <a:xfrm>
            <a:off x="8779854" y="4357991"/>
            <a:ext cx="0" cy="1141656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0D1F7AF-05CF-4DC7-BEA5-6001968B2319}"/>
                  </a:ext>
                </a:extLst>
              </p:cNvPr>
              <p:cNvSpPr txBox="1"/>
              <p:nvPr/>
            </p:nvSpPr>
            <p:spPr>
              <a:xfrm>
                <a:off x="7030282" y="1733665"/>
                <a:ext cx="4285162" cy="13849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dirty="0">
                    <a:solidFill>
                      <a:srgbClr val="4472C4"/>
                    </a:solidFill>
                  </a:rPr>
                  <a:t>Is 0 within the credible interval, i.e. is 0 a probable result for the difference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? </a:t>
                </a:r>
              </a:p>
              <a:p>
                <a:endParaRPr lang="en-GB" dirty="0">
                  <a:solidFill>
                    <a:srgbClr val="4472C4"/>
                  </a:solidFill>
                </a:endParaRPr>
              </a:p>
              <a:p>
                <a:r>
                  <a:rPr lang="en-GB" dirty="0">
                    <a:solidFill>
                      <a:srgbClr val="4472C4"/>
                    </a:solidFill>
                  </a:rPr>
                  <a:t>If not we can expect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de-DE" i="1">
                        <a:solidFill>
                          <a:srgbClr val="6EA2E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472C4"/>
                    </a:solidFill>
                  </a:rPr>
                  <a:t>are different.</a:t>
                </a:r>
              </a:p>
            </p:txBody>
          </p:sp>
        </mc:Choice>
        <mc:Fallback xmlns="">
          <p:sp>
            <p:nvSpPr>
              <p:cNvPr id="21" name="Textfeld 20">
                <a:extLst>
                  <a:ext uri="{FF2B5EF4-FFF2-40B4-BE49-F238E27FC236}">
                    <a16:creationId xmlns:a16="http://schemas.microsoft.com/office/drawing/2014/main" id="{C0D1F7AF-05CF-4DC7-BEA5-6001968B23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0282" y="1733665"/>
                <a:ext cx="4285162" cy="1384995"/>
              </a:xfrm>
              <a:prstGeom prst="rect">
                <a:avLst/>
              </a:prstGeom>
              <a:blipFill>
                <a:blip r:embed="rId6"/>
                <a:stretch>
                  <a:fillRect l="-3272" t="-5702" b="-92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191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F014742-B5B0-4055-AB61-3AF6EDBAE7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C9E3AD6-8B3B-42D9-B861-00C9F4058970}" type="datetime1">
              <a:rPr lang="de-DE" smtClean="0"/>
              <a:t>07.01.2020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B183D10-FBD9-4D57-B952-DEC6680E2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de-DE"/>
              <a:t>Tallulah Jansen • Jona Carmon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BCAAE2B-80F6-432E-8DF2-88D090DF6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/>
              <a:pPr/>
              <a:t>48</a:t>
            </a:fld>
            <a:endParaRPr lang="de-DE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E3A2CB2-052D-48E9-B493-C8DDF8935183}"/>
              </a:ext>
            </a:extLst>
          </p:cNvPr>
          <p:cNvSpPr txBox="1"/>
          <p:nvPr/>
        </p:nvSpPr>
        <p:spPr>
          <a:xfrm>
            <a:off x="4440005" y="826623"/>
            <a:ext cx="38339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rgbClr val="6EA2E0"/>
                </a:solidFill>
              </a:rPr>
              <a:t>Source graphics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757F617-20CD-4A1C-B105-8C6D737DDAB0}"/>
              </a:ext>
            </a:extLst>
          </p:cNvPr>
          <p:cNvSpPr/>
          <p:nvPr/>
        </p:nvSpPr>
        <p:spPr>
          <a:xfrm>
            <a:off x="2335066" y="2107991"/>
            <a:ext cx="5468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EA2E0"/>
                </a:solidFill>
              </a:rPr>
              <a:t>-  Fish: </a:t>
            </a:r>
            <a:r>
              <a:rPr lang="en-US" dirty="0">
                <a:solidFill>
                  <a:srgbClr val="6EA2E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Water vector created by </a:t>
            </a:r>
            <a:r>
              <a:rPr lang="en-US" dirty="0" err="1">
                <a:solidFill>
                  <a:srgbClr val="6EA2E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brgfx</a:t>
            </a:r>
            <a:r>
              <a:rPr lang="en-US" dirty="0">
                <a:solidFill>
                  <a:srgbClr val="6EA2E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- </a:t>
            </a:r>
            <a:r>
              <a:rPr lang="en-US" dirty="0">
                <a:solidFill>
                  <a:srgbClr val="6EA2E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www.freepik.com</a:t>
            </a:r>
            <a:endParaRPr lang="en-US" dirty="0">
              <a:solidFill>
                <a:srgbClr val="6EA2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936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5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894338" y="382142"/>
            <a:ext cx="411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Avocado Data set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5339850F-7228-44FE-B6C7-C9FCB61C67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626" t="40000" r="13827" b="34584"/>
          <a:stretch/>
        </p:blipFill>
        <p:spPr>
          <a:xfrm>
            <a:off x="4518207" y="1848150"/>
            <a:ext cx="2867062" cy="2636544"/>
          </a:xfrm>
          <a:prstGeom prst="rect">
            <a:avLst/>
          </a:prstGeom>
        </p:spPr>
      </p:pic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8238212-CDAA-41EC-8441-77473D7029AD}"/>
              </a:ext>
            </a:extLst>
          </p:cNvPr>
          <p:cNvGrpSpPr/>
          <p:nvPr/>
        </p:nvGrpSpPr>
        <p:grpSpPr>
          <a:xfrm>
            <a:off x="7385269" y="2815821"/>
            <a:ext cx="2208413" cy="3127454"/>
            <a:chOff x="7385269" y="2815821"/>
            <a:chExt cx="2208413" cy="3127454"/>
          </a:xfrm>
        </p:grpSpPr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9D0325FE-DD99-416B-B80A-A3347F485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7385269" y="2815821"/>
              <a:ext cx="2208413" cy="2030852"/>
            </a:xfrm>
            <a:prstGeom prst="rect">
              <a:avLst/>
            </a:prstGeom>
          </p:spPr>
        </p:pic>
        <p:pic>
          <p:nvPicPr>
            <p:cNvPr id="27" name="Grafik 26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A464BC12-9E7F-4B14-AC68-C7667B79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7996126" y="3186754"/>
              <a:ext cx="463213" cy="2756521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B06154C8-3CAF-493A-A724-8CC321470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1139" y="4456725"/>
              <a:ext cx="259680" cy="259139"/>
            </a:xfrm>
            <a:prstGeom prst="rect">
              <a:avLst/>
            </a:prstGeom>
          </p:spPr>
        </p:pic>
        <p:pic>
          <p:nvPicPr>
            <p:cNvPr id="28" name="Grafik 27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6B960B66-6784-48F2-8908-B2918B30A5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9049652" y="3809389"/>
              <a:ext cx="463213" cy="1323385"/>
            </a:xfrm>
            <a:prstGeom prst="rect">
              <a:avLst/>
            </a:prstGeom>
          </p:spPr>
        </p:pic>
        <p:pic>
          <p:nvPicPr>
            <p:cNvPr id="30" name="Grafik 29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9112FD86-F122-4F46-A043-1DA912889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8375694" y="4039952"/>
              <a:ext cx="74120" cy="118876"/>
            </a:xfrm>
            <a:prstGeom prst="rect">
              <a:avLst/>
            </a:prstGeom>
          </p:spPr>
        </p:pic>
      </p:grpSp>
      <p:pic>
        <p:nvPicPr>
          <p:cNvPr id="32" name="Grafik 31" descr="Ein Bild, das Hemd enthält.&#10;&#10;Automatisch generierte Beschreibung">
            <a:extLst>
              <a:ext uri="{FF2B5EF4-FFF2-40B4-BE49-F238E27FC236}">
                <a16:creationId xmlns:a16="http://schemas.microsoft.com/office/drawing/2014/main" id="{67094407-8516-47E5-8801-F18FCB85B2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6788">
            <a:off x="8351420" y="3513798"/>
            <a:ext cx="968965" cy="484483"/>
          </a:xfrm>
          <a:prstGeom prst="rect">
            <a:avLst/>
          </a:prstGeom>
        </p:spPr>
      </p:pic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1669E55C-2081-4A03-8699-FD2B10173453}"/>
              </a:ext>
            </a:extLst>
          </p:cNvPr>
          <p:cNvGrpSpPr/>
          <p:nvPr/>
        </p:nvGrpSpPr>
        <p:grpSpPr>
          <a:xfrm>
            <a:off x="2477193" y="3010537"/>
            <a:ext cx="2208413" cy="2030852"/>
            <a:chOff x="140191" y="2006079"/>
            <a:chExt cx="2208413" cy="2030852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D53BB882-1B44-4661-ABD8-0C23029F04F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" name="Grafik 1">
                <a:extLst>
                  <a:ext uri="{FF2B5EF4-FFF2-40B4-BE49-F238E27FC236}">
                    <a16:creationId xmlns:a16="http://schemas.microsoft.com/office/drawing/2014/main" id="{0D1C3FA0-6DD4-4A69-9950-100E9DC39D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6A669C13-CA26-4B67-8576-BEC025BB7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8" name="Grafik 1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5BA70F5-B412-44E4-B3AB-1237463A22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21" name="Grafik 2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48F7B82-8673-4FC7-8384-4CA69D26FD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6" name="Grafik 1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5A27782A-DB94-4902-BA5E-757A4378D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sp>
        <p:nvSpPr>
          <p:cNvPr id="37" name="Denkblase: wolkenförmig 36" descr="I am conevntional">
            <a:extLst>
              <a:ext uri="{FF2B5EF4-FFF2-40B4-BE49-F238E27FC236}">
                <a16:creationId xmlns:a16="http://schemas.microsoft.com/office/drawing/2014/main" id="{47752537-3704-47F5-823C-AA96F02DEC0B}"/>
              </a:ext>
            </a:extLst>
          </p:cNvPr>
          <p:cNvSpPr/>
          <p:nvPr/>
        </p:nvSpPr>
        <p:spPr>
          <a:xfrm flipH="1">
            <a:off x="1479105" y="1695576"/>
            <a:ext cx="2264699" cy="1498336"/>
          </a:xfrm>
          <a:prstGeom prst="cloudCallout">
            <a:avLst>
              <a:gd name="adj1" fmla="val -38355"/>
              <a:gd name="adj2" fmla="val 101785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 am </a:t>
            </a:r>
            <a:r>
              <a:rPr lang="en-US" dirty="0">
                <a:solidFill>
                  <a:schemeClr val="tx1"/>
                </a:solidFill>
              </a:rPr>
              <a:t>conventional</a:t>
            </a:r>
          </a:p>
        </p:txBody>
      </p:sp>
      <p:sp>
        <p:nvSpPr>
          <p:cNvPr id="38" name="Sprechblase: rechteckig mit abgerundeten Ecken 37">
            <a:extLst>
              <a:ext uri="{FF2B5EF4-FFF2-40B4-BE49-F238E27FC236}">
                <a16:creationId xmlns:a16="http://schemas.microsoft.com/office/drawing/2014/main" id="{65BCE0CE-29C2-49BB-AC72-89E9579D2572}"/>
              </a:ext>
            </a:extLst>
          </p:cNvPr>
          <p:cNvSpPr/>
          <p:nvPr/>
        </p:nvSpPr>
        <p:spPr>
          <a:xfrm>
            <a:off x="9901358" y="2113087"/>
            <a:ext cx="1409135" cy="1405467"/>
          </a:xfrm>
          <a:prstGeom prst="wedgeRoundRectCallout">
            <a:avLst>
              <a:gd name="adj1" fmla="val -112162"/>
              <a:gd name="adj2" fmla="val 8418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I am </a:t>
            </a:r>
            <a:r>
              <a:rPr lang="en-GB" dirty="0">
                <a:solidFill>
                  <a:schemeClr val="tx1"/>
                </a:solidFill>
              </a:rPr>
              <a:t>organic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349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26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repeatCount="2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55" dur="1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60" fill="hold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60" fill="hold">
                                          <p:stCondLst>
                                            <p:cond delay="52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60" fill="hold">
                                          <p:stCondLst>
                                            <p:cond delay="78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60" fill="hold">
                                          <p:stCondLst>
                                            <p:cond delay="104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5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6</a:t>
            </a:fld>
            <a:endParaRPr lang="de-DE">
              <a:solidFill>
                <a:srgbClr val="6EA2E0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4A9C368-8B03-4C66-BD18-C0A3BB246F61}"/>
              </a:ext>
            </a:extLst>
          </p:cNvPr>
          <p:cNvSpPr txBox="1"/>
          <p:nvPr/>
        </p:nvSpPr>
        <p:spPr>
          <a:xfrm>
            <a:off x="3071199" y="610742"/>
            <a:ext cx="5359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Likelihood function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31EB96CB-D19A-401A-B882-30B4290B0570}"/>
                  </a:ext>
                </a:extLst>
              </p:cNvPr>
              <p:cNvSpPr txBox="1"/>
              <p:nvPr/>
            </p:nvSpPr>
            <p:spPr>
              <a:xfrm>
                <a:off x="1215412" y="2939203"/>
                <a:ext cx="4420569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7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78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78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78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7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7800" dirty="0"/>
              </a:p>
            </p:txBody>
          </p:sp>
        </mc:Choice>
        <mc:Fallback>
          <p:sp>
            <p:nvSpPr>
              <p:cNvPr id="26" name="Textfeld 25">
                <a:extLst>
                  <a:ext uri="{FF2B5EF4-FFF2-40B4-BE49-F238E27FC236}">
                    <a16:creationId xmlns:a16="http://schemas.microsoft.com/office/drawing/2014/main" id="{31EB96CB-D19A-401A-B882-30B4290B0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5412" y="2939203"/>
                <a:ext cx="4420569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Bogen 8">
            <a:extLst>
              <a:ext uri="{FF2B5EF4-FFF2-40B4-BE49-F238E27FC236}">
                <a16:creationId xmlns:a16="http://schemas.microsoft.com/office/drawing/2014/main" id="{0A73BD70-7106-4FC3-BDBF-2EBA1879A19E}"/>
              </a:ext>
            </a:extLst>
          </p:cNvPr>
          <p:cNvSpPr/>
          <p:nvPr/>
        </p:nvSpPr>
        <p:spPr>
          <a:xfrm rot="16864108">
            <a:off x="5577658" y="1677759"/>
            <a:ext cx="1721990" cy="3723217"/>
          </a:xfrm>
          <a:prstGeom prst="arc">
            <a:avLst/>
          </a:prstGeom>
          <a:ln w="19050">
            <a:solidFill>
              <a:srgbClr val="4472C4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2C1AF4E8-48AD-4A04-B490-D55B0B87C605}"/>
                  </a:ext>
                </a:extLst>
              </p:cNvPr>
              <p:cNvSpPr txBox="1"/>
              <p:nvPr/>
            </p:nvSpPr>
            <p:spPr>
              <a:xfrm>
                <a:off x="6812410" y="2486071"/>
                <a:ext cx="4750922" cy="110799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n-GB" dirty="0">
                    <a:solidFill>
                      <a:srgbClr val="4472C4"/>
                    </a:solidFill>
                  </a:rPr>
                  <a:t>We assume the price of the Avocado Data stems from a normal distribution. Therefore, the parameters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4472C4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 are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de-DE" b="0" i="1" smtClean="0">
                            <a:solidFill>
                              <a:srgbClr val="6EA2E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lang="en-GB" dirty="0">
                    <a:solidFill>
                      <a:srgbClr val="4472C4"/>
                    </a:solidFill>
                  </a:rPr>
                  <a:t> .</a:t>
                </a:r>
              </a:p>
              <a:p>
                <a:pPr marL="285750" indent="-285750">
                  <a:buFontTx/>
                  <a:buChar char="-"/>
                </a:pPr>
                <a:endParaRPr lang="de-DE" dirty="0">
                  <a:solidFill>
                    <a:srgbClr val="4472C4"/>
                  </a:solidFill>
                </a:endParaRPr>
              </a:p>
            </p:txBody>
          </p:sp>
        </mc:Choice>
        <mc:Fallback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2C1AF4E8-48AD-4A04-B490-D55B0B87C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12410" y="2486071"/>
                <a:ext cx="4750922" cy="1107996"/>
              </a:xfrm>
              <a:prstGeom prst="rect">
                <a:avLst/>
              </a:prstGeom>
              <a:blipFill>
                <a:blip r:embed="rId3"/>
                <a:stretch>
                  <a:fillRect l="-3081" t="-7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907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838200" y="2028735"/>
                <a:ext cx="10446449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                          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78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78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78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028735"/>
                <a:ext cx="10446449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7</a:t>
            </a:fld>
            <a:endParaRPr lang="de-DE">
              <a:solidFill>
                <a:srgbClr val="6EA2E0"/>
              </a:solidFill>
            </a:endParaRP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10A54BBB-DEC6-46C9-B4A3-2C5D2C1B6C8F}"/>
              </a:ext>
            </a:extLst>
          </p:cNvPr>
          <p:cNvGrpSpPr/>
          <p:nvPr/>
        </p:nvGrpSpPr>
        <p:grpSpPr>
          <a:xfrm>
            <a:off x="3341551" y="2434812"/>
            <a:ext cx="991484" cy="1404094"/>
            <a:chOff x="2608598" y="2069186"/>
            <a:chExt cx="2208413" cy="3127454"/>
          </a:xfrm>
        </p:grpSpPr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9D0325FE-DD99-416B-B80A-A3347F485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27" name="Grafik 26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A464BC12-9E7F-4B14-AC68-C7667B79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B06154C8-3CAF-493A-A724-8CC321470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28" name="Grafik 27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6B960B66-6784-48F2-8908-B2918B30A5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30" name="Grafik 29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9112FD86-F122-4F46-A043-1DA912889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32" name="Grafik 31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67094407-8516-47E5-8801-F18FCB85B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1669E55C-2081-4A03-8699-FD2B10173453}"/>
              </a:ext>
            </a:extLst>
          </p:cNvPr>
          <p:cNvGrpSpPr/>
          <p:nvPr/>
        </p:nvGrpSpPr>
        <p:grpSpPr>
          <a:xfrm>
            <a:off x="1897641" y="2061824"/>
            <a:ext cx="1504008" cy="1383080"/>
            <a:chOff x="140191" y="2006079"/>
            <a:chExt cx="2208413" cy="2030852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D53BB882-1B44-4661-ABD8-0C23029F04F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" name="Grafik 1">
                <a:extLst>
                  <a:ext uri="{FF2B5EF4-FFF2-40B4-BE49-F238E27FC236}">
                    <a16:creationId xmlns:a16="http://schemas.microsoft.com/office/drawing/2014/main" id="{0D1C3FA0-6DD4-4A69-9950-100E9DC39D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6A669C13-CA26-4B67-8576-BEC025BB7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8" name="Grafik 1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5BA70F5-B412-44E4-B3AB-1237463A22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21" name="Grafik 2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48F7B82-8673-4FC7-8384-4CA69D26FD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6" name="Grafik 1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5A27782A-DB94-4902-BA5E-757A4378D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DA85182E-2A61-465D-8AFB-584AA5819ADC}"/>
              </a:ext>
            </a:extLst>
          </p:cNvPr>
          <p:cNvGrpSpPr/>
          <p:nvPr/>
        </p:nvGrpSpPr>
        <p:grpSpPr>
          <a:xfrm rot="21252666">
            <a:off x="5832945" y="2375364"/>
            <a:ext cx="1038886" cy="955358"/>
            <a:chOff x="140191" y="2006079"/>
            <a:chExt cx="2208413" cy="2030852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4A875D01-1E3C-4F0E-A744-33CD2BAB572D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E36F6E54-014A-4BCF-83F4-33D1FF00CD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31" name="Grafik 30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3344065A-2184-4869-930E-D7AFEDFFD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33" name="Grafik 32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D42927E0-C2A4-40B4-B5B8-5DB0F9DF63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34" name="Grafik 33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131C36B-379E-49EA-97E0-C1C41BEB82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26" name="Grafik 2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333AF02A-F2FD-4F5B-B12D-D3E78FCD5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60315033-B42D-4416-81A6-5CC14239DA36}"/>
              </a:ext>
            </a:extLst>
          </p:cNvPr>
          <p:cNvGrpSpPr/>
          <p:nvPr/>
        </p:nvGrpSpPr>
        <p:grpSpPr>
          <a:xfrm>
            <a:off x="4389247" y="2224958"/>
            <a:ext cx="1259590" cy="1158316"/>
            <a:chOff x="140191" y="2006079"/>
            <a:chExt cx="2208413" cy="2030852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0C15C2F9-47EB-45AC-A43F-3CF6D0216A8E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40" name="Grafik 39">
                <a:extLst>
                  <a:ext uri="{FF2B5EF4-FFF2-40B4-BE49-F238E27FC236}">
                    <a16:creationId xmlns:a16="http://schemas.microsoft.com/office/drawing/2014/main" id="{5BE3F3C4-5AC3-4DDB-ACEE-4AAD2AD422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41" name="Grafik 40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248B2C2E-C253-43C9-9693-363A5CF117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42" name="Grafik 41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3918FC09-69D9-47CE-935F-38B5980424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43" name="Grafik 42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0427182-F865-4EE7-B1F0-D1F2065192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39" name="Grafik 38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FF4C3DF-5F36-49A9-B1C9-1A23B3C95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F993081F-7080-4A40-87E4-DB33DBDA9B7F}"/>
              </a:ext>
            </a:extLst>
          </p:cNvPr>
          <p:cNvGrpSpPr/>
          <p:nvPr/>
        </p:nvGrpSpPr>
        <p:grpSpPr>
          <a:xfrm rot="451968">
            <a:off x="6975647" y="2031202"/>
            <a:ext cx="1478136" cy="2093268"/>
            <a:chOff x="2608598" y="2069186"/>
            <a:chExt cx="2208413" cy="3127454"/>
          </a:xfrm>
        </p:grpSpPr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DDE778A1-29D8-4C2C-BE42-D6099E0871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A7CA7153-50D6-4BE4-AC0B-6576DFE763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FC8487C3-7032-4FCE-84A2-058E60918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8" name="Grafik 47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591A7462-D3E1-4F67-BC2A-5E19D7A288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9" name="Grafik 48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77E9568-070B-4FA6-8B34-6EEB488C96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0" name="Grafik 49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9FC4781B-64B4-4E7E-81B8-F53F94376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38FECED-E5F7-43AF-B867-D6377CB02938}"/>
                  </a:ext>
                </a:extLst>
              </p:cNvPr>
              <p:cNvSpPr txBox="1"/>
              <p:nvPr/>
            </p:nvSpPr>
            <p:spPr>
              <a:xfrm>
                <a:off x="3125152" y="2399340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38FECED-E5F7-43AF-B867-D6377CB02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5152" y="2399340"/>
                <a:ext cx="431208" cy="120032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7F93A161-396D-4867-B433-86452B369C71}"/>
                  </a:ext>
                </a:extLst>
              </p:cNvPr>
              <p:cNvSpPr txBox="1"/>
              <p:nvPr/>
            </p:nvSpPr>
            <p:spPr>
              <a:xfrm>
                <a:off x="4332210" y="2399340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7F93A161-396D-4867-B433-86452B369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210" y="2399340"/>
                <a:ext cx="431208" cy="120032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831FC3BC-25F5-49B5-AC24-BF51353D4876}"/>
                  </a:ext>
                </a:extLst>
              </p:cNvPr>
              <p:cNvSpPr txBox="1"/>
              <p:nvPr/>
            </p:nvSpPr>
            <p:spPr>
              <a:xfrm>
                <a:off x="5539268" y="2399340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831FC3BC-25F5-49B5-AC24-BF51353D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9268" y="2399340"/>
                <a:ext cx="431208" cy="12003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ED52F91C-7614-4639-AACC-7BBEDA640BBC}"/>
                  </a:ext>
                </a:extLst>
              </p:cNvPr>
              <p:cNvSpPr txBox="1"/>
              <p:nvPr/>
            </p:nvSpPr>
            <p:spPr>
              <a:xfrm>
                <a:off x="6746325" y="2399340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ED52F91C-7614-4639-AACC-7BBEDA640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6325" y="2399340"/>
                <a:ext cx="431208" cy="12003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feld 61">
            <a:extLst>
              <a:ext uri="{FF2B5EF4-FFF2-40B4-BE49-F238E27FC236}">
                <a16:creationId xmlns:a16="http://schemas.microsoft.com/office/drawing/2014/main" id="{6A60BDB2-4521-4A65-A11B-64628BE00B21}"/>
              </a:ext>
            </a:extLst>
          </p:cNvPr>
          <p:cNvSpPr txBox="1"/>
          <p:nvPr/>
        </p:nvSpPr>
        <p:spPr>
          <a:xfrm>
            <a:off x="3071199" y="610742"/>
            <a:ext cx="5359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Likelihood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A5316155-1F69-4465-AC69-2657299FF6F5}"/>
                  </a:ext>
                </a:extLst>
              </p:cNvPr>
              <p:cNvSpPr txBox="1"/>
              <p:nvPr/>
            </p:nvSpPr>
            <p:spPr>
              <a:xfrm>
                <a:off x="2937872" y="303987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A5316155-1F69-4465-AC69-2657299FF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7872" y="3039879"/>
                <a:ext cx="280525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7A82E694-F97A-430F-A18A-597D3D961A20}"/>
                  </a:ext>
                </a:extLst>
              </p:cNvPr>
              <p:cNvSpPr txBox="1"/>
              <p:nvPr/>
            </p:nvSpPr>
            <p:spPr>
              <a:xfrm>
                <a:off x="3989096" y="303987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7A82E694-F97A-430F-A18A-597D3D961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89096" y="3039879"/>
                <a:ext cx="280525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96EA77EB-F059-4756-B602-496CE0B92108}"/>
                  </a:ext>
                </a:extLst>
              </p:cNvPr>
              <p:cNvSpPr txBox="1"/>
              <p:nvPr/>
            </p:nvSpPr>
            <p:spPr>
              <a:xfrm>
                <a:off x="5290874" y="303987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96EA77EB-F059-4756-B602-496CE0B92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0874" y="3039879"/>
                <a:ext cx="280525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8CB20DB3-46AD-4AF5-84E3-6126D695A841}"/>
                  </a:ext>
                </a:extLst>
              </p:cNvPr>
              <p:cNvSpPr txBox="1"/>
              <p:nvPr/>
            </p:nvSpPr>
            <p:spPr>
              <a:xfrm>
                <a:off x="6571924" y="303987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8CB20DB3-46AD-4AF5-84E3-6126D695A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1924" y="3039879"/>
                <a:ext cx="280525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5306C275-3F8B-446A-ACCF-399836A75FB4}"/>
                  </a:ext>
                </a:extLst>
              </p:cNvPr>
              <p:cNvSpPr txBox="1"/>
              <p:nvPr/>
            </p:nvSpPr>
            <p:spPr>
              <a:xfrm>
                <a:off x="8002160" y="3039879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5306C275-3F8B-446A-ACCF-399836A75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02160" y="3039879"/>
                <a:ext cx="280525" cy="43088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C99D7E67-AF82-4488-A80B-C4E550EB2C7C}"/>
                  </a:ext>
                </a:extLst>
              </p:cNvPr>
              <p:cNvSpPr txBox="1"/>
              <p:nvPr/>
            </p:nvSpPr>
            <p:spPr>
              <a:xfrm>
                <a:off x="7557656" y="3704136"/>
                <a:ext cx="4065280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𝜇</m:t>
                      </m:r>
                      <m:r>
                        <a:rPr lang="de-DE" sz="4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,…,</m:t>
                          </m:r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de-DE" sz="4800" dirty="0"/>
              </a:p>
            </p:txBody>
          </p:sp>
        </mc:Choice>
        <mc:Fallback xmlns="">
          <p:sp>
            <p:nvSpPr>
              <p:cNvPr id="70" name="Textfeld 69">
                <a:extLst>
                  <a:ext uri="{FF2B5EF4-FFF2-40B4-BE49-F238E27FC236}">
                    <a16:creationId xmlns:a16="http://schemas.microsoft.com/office/drawing/2014/main" id="{C99D7E67-AF82-4488-A80B-C4E550EB2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7656" y="3704136"/>
                <a:ext cx="4065280" cy="738664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feld 70">
                <a:extLst>
                  <a:ext uri="{FF2B5EF4-FFF2-40B4-BE49-F238E27FC236}">
                    <a16:creationId xmlns:a16="http://schemas.microsoft.com/office/drawing/2014/main" id="{774AB16B-4495-42EE-BFA9-8142B1319D81}"/>
                  </a:ext>
                </a:extLst>
              </p:cNvPr>
              <p:cNvSpPr txBox="1"/>
              <p:nvPr/>
            </p:nvSpPr>
            <p:spPr>
              <a:xfrm>
                <a:off x="7524763" y="4594778"/>
                <a:ext cx="4131066" cy="7386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48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𝜎</m:t>
                      </m:r>
                      <m:r>
                        <a:rPr lang="de-DE" sz="4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}"/>
                          <m:ctrlP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,…,</m:t>
                          </m:r>
                          <m:r>
                            <a:rPr lang="de-DE" sz="4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  <m:r>
                            <a:rPr lang="de-DE" sz="4800" b="0" i="1" baseline="-25000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de-DE" sz="4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</m:oMath>
                  </m:oMathPara>
                </a14:m>
                <a:endParaRPr lang="de-DE" sz="4800" dirty="0"/>
              </a:p>
            </p:txBody>
          </p:sp>
        </mc:Choice>
        <mc:Fallback xmlns="">
          <p:sp>
            <p:nvSpPr>
              <p:cNvPr id="71" name="Textfeld 70">
                <a:extLst>
                  <a:ext uri="{FF2B5EF4-FFF2-40B4-BE49-F238E27FC236}">
                    <a16:creationId xmlns:a16="http://schemas.microsoft.com/office/drawing/2014/main" id="{774AB16B-4495-42EE-BFA9-8142B1319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763" y="4594778"/>
                <a:ext cx="4131066" cy="738664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759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  <p:bldP spid="63" grpId="0"/>
      <p:bldP spid="64" grpId="0"/>
      <p:bldP spid="65" grpId="0"/>
      <p:bldP spid="66" grpId="0"/>
      <p:bldP spid="67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/>
              <p:nvPr/>
            </p:nvSpPr>
            <p:spPr>
              <a:xfrm>
                <a:off x="360248" y="2346234"/>
                <a:ext cx="11471282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78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78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78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                          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78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78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78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sub>
                              </m:sSub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78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78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</m:sSub>
                        </m:e>
                      </m:d>
                      <m:r>
                        <a:rPr lang="de-DE" sz="78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3" name="Textfeld 2">
                <a:extLst>
                  <a:ext uri="{FF2B5EF4-FFF2-40B4-BE49-F238E27FC236}">
                    <a16:creationId xmlns:a16="http://schemas.microsoft.com/office/drawing/2014/main" id="{D74D6D02-B0B9-4520-A88F-D0EB165CF8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248" y="2346234"/>
                <a:ext cx="11471282" cy="120032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8</a:t>
            </a:fld>
            <a:endParaRPr lang="de-DE">
              <a:solidFill>
                <a:srgbClr val="6EA2E0"/>
              </a:solidFill>
            </a:endParaRP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10A54BBB-DEC6-46C9-B4A3-2C5D2C1B6C8F}"/>
              </a:ext>
            </a:extLst>
          </p:cNvPr>
          <p:cNvGrpSpPr/>
          <p:nvPr/>
        </p:nvGrpSpPr>
        <p:grpSpPr>
          <a:xfrm>
            <a:off x="2863599" y="2752311"/>
            <a:ext cx="991484" cy="1404094"/>
            <a:chOff x="2608598" y="2069186"/>
            <a:chExt cx="2208413" cy="3127454"/>
          </a:xfrm>
        </p:grpSpPr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9D0325FE-DD99-416B-B80A-A3347F485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27" name="Grafik 26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A464BC12-9E7F-4B14-AC68-C7667B79E2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B06154C8-3CAF-493A-A724-8CC321470D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28" name="Grafik 27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6B960B66-6784-48F2-8908-B2918B30A5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30" name="Grafik 29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9112FD86-F122-4F46-A043-1DA912889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32" name="Grafik 31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67094407-8516-47E5-8801-F18FCB85B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1669E55C-2081-4A03-8699-FD2B10173453}"/>
              </a:ext>
            </a:extLst>
          </p:cNvPr>
          <p:cNvGrpSpPr/>
          <p:nvPr/>
        </p:nvGrpSpPr>
        <p:grpSpPr>
          <a:xfrm>
            <a:off x="1419689" y="2379323"/>
            <a:ext cx="1504008" cy="1383080"/>
            <a:chOff x="140191" y="2006079"/>
            <a:chExt cx="2208413" cy="2030852"/>
          </a:xfrm>
        </p:grpSpPr>
        <p:grpSp>
          <p:nvGrpSpPr>
            <p:cNvPr id="24" name="Gruppieren 23">
              <a:extLst>
                <a:ext uri="{FF2B5EF4-FFF2-40B4-BE49-F238E27FC236}">
                  <a16:creationId xmlns:a16="http://schemas.microsoft.com/office/drawing/2014/main" id="{D53BB882-1B44-4661-ABD8-0C23029F04F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" name="Grafik 1">
                <a:extLst>
                  <a:ext uri="{FF2B5EF4-FFF2-40B4-BE49-F238E27FC236}">
                    <a16:creationId xmlns:a16="http://schemas.microsoft.com/office/drawing/2014/main" id="{0D1C3FA0-6DD4-4A69-9950-100E9DC39D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6A669C13-CA26-4B67-8576-BEC025BB7D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8" name="Grafik 1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E5BA70F5-B412-44E4-B3AB-1237463A22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21" name="Grafik 2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48F7B82-8673-4FC7-8384-4CA69D26FD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6" name="Grafik 1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5A27782A-DB94-4902-BA5E-757A4378D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DA85182E-2A61-465D-8AFB-584AA5819ADC}"/>
              </a:ext>
            </a:extLst>
          </p:cNvPr>
          <p:cNvGrpSpPr/>
          <p:nvPr/>
        </p:nvGrpSpPr>
        <p:grpSpPr>
          <a:xfrm rot="21252666">
            <a:off x="5354993" y="2692863"/>
            <a:ext cx="1038886" cy="955358"/>
            <a:chOff x="140191" y="2006079"/>
            <a:chExt cx="2208413" cy="2030852"/>
          </a:xfrm>
        </p:grpSpPr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4A875D01-1E3C-4F0E-A744-33CD2BAB572D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29" name="Grafik 28">
                <a:extLst>
                  <a:ext uri="{FF2B5EF4-FFF2-40B4-BE49-F238E27FC236}">
                    <a16:creationId xmlns:a16="http://schemas.microsoft.com/office/drawing/2014/main" id="{E36F6E54-014A-4BCF-83F4-33D1FF00CD0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31" name="Grafik 30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3344065A-2184-4869-930E-D7AFEDFFDF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33" name="Grafik 32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D42927E0-C2A4-40B4-B5B8-5DB0F9DF63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34" name="Grafik 33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9131C36B-379E-49EA-97E0-C1C41BEB82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26" name="Grafik 25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333AF02A-F2FD-4F5B-B12D-D3E78FCD5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60315033-B42D-4416-81A6-5CC14239DA36}"/>
              </a:ext>
            </a:extLst>
          </p:cNvPr>
          <p:cNvGrpSpPr/>
          <p:nvPr/>
        </p:nvGrpSpPr>
        <p:grpSpPr>
          <a:xfrm>
            <a:off x="3911295" y="2542457"/>
            <a:ext cx="1259590" cy="1158316"/>
            <a:chOff x="140191" y="2006079"/>
            <a:chExt cx="2208413" cy="2030852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0C15C2F9-47EB-45AC-A43F-3CF6D0216A8E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40" name="Grafik 39">
                <a:extLst>
                  <a:ext uri="{FF2B5EF4-FFF2-40B4-BE49-F238E27FC236}">
                    <a16:creationId xmlns:a16="http://schemas.microsoft.com/office/drawing/2014/main" id="{5BE3F3C4-5AC3-4DDB-ACEE-4AAD2AD4220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41" name="Grafik 40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248B2C2E-C253-43C9-9693-363A5CF117A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42" name="Grafik 41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3918FC09-69D9-47CE-935F-38B5980424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43" name="Grafik 42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0427182-F865-4EE7-B1F0-D1F2065192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39" name="Grafik 38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FFF4C3DF-5F36-49A9-B1C9-1A23B3C95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F993081F-7080-4A40-87E4-DB33DBDA9B7F}"/>
              </a:ext>
            </a:extLst>
          </p:cNvPr>
          <p:cNvGrpSpPr/>
          <p:nvPr/>
        </p:nvGrpSpPr>
        <p:grpSpPr>
          <a:xfrm rot="451968">
            <a:off x="6497695" y="2348701"/>
            <a:ext cx="1478136" cy="2093268"/>
            <a:chOff x="2608598" y="2069186"/>
            <a:chExt cx="2208413" cy="3127454"/>
          </a:xfrm>
        </p:grpSpPr>
        <p:pic>
          <p:nvPicPr>
            <p:cNvPr id="45" name="Grafik 44">
              <a:extLst>
                <a:ext uri="{FF2B5EF4-FFF2-40B4-BE49-F238E27FC236}">
                  <a16:creationId xmlns:a16="http://schemas.microsoft.com/office/drawing/2014/main" id="{DDE778A1-29D8-4C2C-BE42-D6099E0871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46" name="Grafik 45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A7CA7153-50D6-4BE4-AC0B-6576DFE7635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47" name="Grafik 46">
              <a:extLst>
                <a:ext uri="{FF2B5EF4-FFF2-40B4-BE49-F238E27FC236}">
                  <a16:creationId xmlns:a16="http://schemas.microsoft.com/office/drawing/2014/main" id="{FC8487C3-7032-4FCE-84A2-058E60918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48" name="Grafik 47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591A7462-D3E1-4F67-BC2A-5E19D7A288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49" name="Grafik 48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D77E9568-070B-4FA6-8B34-6EEB488C96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50" name="Grafik 49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9FC4781B-64B4-4E7E-81B8-F53F94376D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38FECED-E5F7-43AF-B867-D6377CB02938}"/>
                  </a:ext>
                </a:extLst>
              </p:cNvPr>
              <p:cNvSpPr txBox="1"/>
              <p:nvPr/>
            </p:nvSpPr>
            <p:spPr>
              <a:xfrm>
                <a:off x="2647200" y="2716839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58" name="Textfeld 57">
                <a:extLst>
                  <a:ext uri="{FF2B5EF4-FFF2-40B4-BE49-F238E27FC236}">
                    <a16:creationId xmlns:a16="http://schemas.microsoft.com/office/drawing/2014/main" id="{938FECED-E5F7-43AF-B867-D6377CB02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7200" y="2716839"/>
                <a:ext cx="431208" cy="120032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7F93A161-396D-4867-B433-86452B369C71}"/>
                  </a:ext>
                </a:extLst>
              </p:cNvPr>
              <p:cNvSpPr txBox="1"/>
              <p:nvPr/>
            </p:nvSpPr>
            <p:spPr>
              <a:xfrm>
                <a:off x="3854258" y="2716839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59" name="Textfeld 58">
                <a:extLst>
                  <a:ext uri="{FF2B5EF4-FFF2-40B4-BE49-F238E27FC236}">
                    <a16:creationId xmlns:a16="http://schemas.microsoft.com/office/drawing/2014/main" id="{7F93A161-396D-4867-B433-86452B369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4258" y="2716839"/>
                <a:ext cx="431208" cy="1200329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831FC3BC-25F5-49B5-AC24-BF51353D4876}"/>
                  </a:ext>
                </a:extLst>
              </p:cNvPr>
              <p:cNvSpPr txBox="1"/>
              <p:nvPr/>
            </p:nvSpPr>
            <p:spPr>
              <a:xfrm>
                <a:off x="5061316" y="2716839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60" name="Textfeld 59">
                <a:extLst>
                  <a:ext uri="{FF2B5EF4-FFF2-40B4-BE49-F238E27FC236}">
                    <a16:creationId xmlns:a16="http://schemas.microsoft.com/office/drawing/2014/main" id="{831FC3BC-25F5-49B5-AC24-BF51353D48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1316" y="2716839"/>
                <a:ext cx="431208" cy="1200329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ED52F91C-7614-4639-AACC-7BBEDA640BBC}"/>
                  </a:ext>
                </a:extLst>
              </p:cNvPr>
              <p:cNvSpPr txBox="1"/>
              <p:nvPr/>
            </p:nvSpPr>
            <p:spPr>
              <a:xfrm>
                <a:off x="6268373" y="2716839"/>
                <a:ext cx="431208" cy="1200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78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de-DE" sz="7800" dirty="0"/>
              </a:p>
            </p:txBody>
          </p:sp>
        </mc:Choice>
        <mc:Fallback xmlns="">
          <p:sp>
            <p:nvSpPr>
              <p:cNvPr id="61" name="Textfeld 60">
                <a:extLst>
                  <a:ext uri="{FF2B5EF4-FFF2-40B4-BE49-F238E27FC236}">
                    <a16:creationId xmlns:a16="http://schemas.microsoft.com/office/drawing/2014/main" id="{ED52F91C-7614-4639-AACC-7BBEDA640B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8373" y="2716839"/>
                <a:ext cx="431208" cy="12003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Textfeld 61">
            <a:extLst>
              <a:ext uri="{FF2B5EF4-FFF2-40B4-BE49-F238E27FC236}">
                <a16:creationId xmlns:a16="http://schemas.microsoft.com/office/drawing/2014/main" id="{6A60BDB2-4521-4A65-A11B-64628BE00B21}"/>
              </a:ext>
            </a:extLst>
          </p:cNvPr>
          <p:cNvSpPr txBox="1"/>
          <p:nvPr/>
        </p:nvSpPr>
        <p:spPr>
          <a:xfrm>
            <a:off x="2982964" y="645158"/>
            <a:ext cx="53597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00" dirty="0">
                <a:solidFill>
                  <a:srgbClr val="6EA2E0"/>
                </a:solidFill>
              </a:rPr>
              <a:t>Independence!</a:t>
            </a:r>
          </a:p>
          <a:p>
            <a:pPr algn="ctr"/>
            <a:endParaRPr lang="en-US" sz="4200" dirty="0">
              <a:solidFill>
                <a:srgbClr val="6EA2E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A5316155-1F69-4465-AC69-2657299FF6F5}"/>
                  </a:ext>
                </a:extLst>
              </p:cNvPr>
              <p:cNvSpPr txBox="1"/>
              <p:nvPr/>
            </p:nvSpPr>
            <p:spPr>
              <a:xfrm>
                <a:off x="2459920" y="33573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3" name="Textfeld 62">
                <a:extLst>
                  <a:ext uri="{FF2B5EF4-FFF2-40B4-BE49-F238E27FC236}">
                    <a16:creationId xmlns:a16="http://schemas.microsoft.com/office/drawing/2014/main" id="{A5316155-1F69-4465-AC69-2657299FF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9920" y="3357378"/>
                <a:ext cx="280525" cy="430887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7A82E694-F97A-430F-A18A-597D3D961A20}"/>
                  </a:ext>
                </a:extLst>
              </p:cNvPr>
              <p:cNvSpPr txBox="1"/>
              <p:nvPr/>
            </p:nvSpPr>
            <p:spPr>
              <a:xfrm>
                <a:off x="3511144" y="33573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4" name="Textfeld 63">
                <a:extLst>
                  <a:ext uri="{FF2B5EF4-FFF2-40B4-BE49-F238E27FC236}">
                    <a16:creationId xmlns:a16="http://schemas.microsoft.com/office/drawing/2014/main" id="{7A82E694-F97A-430F-A18A-597D3D961A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1144" y="3357378"/>
                <a:ext cx="280525" cy="43088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96EA77EB-F059-4756-B602-496CE0B92108}"/>
                  </a:ext>
                </a:extLst>
              </p:cNvPr>
              <p:cNvSpPr txBox="1"/>
              <p:nvPr/>
            </p:nvSpPr>
            <p:spPr>
              <a:xfrm>
                <a:off x="4812922" y="33573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5" name="Textfeld 64">
                <a:extLst>
                  <a:ext uri="{FF2B5EF4-FFF2-40B4-BE49-F238E27FC236}">
                    <a16:creationId xmlns:a16="http://schemas.microsoft.com/office/drawing/2014/main" id="{96EA77EB-F059-4756-B602-496CE0B92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12922" y="3357378"/>
                <a:ext cx="280525" cy="43088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8CB20DB3-46AD-4AF5-84E3-6126D695A841}"/>
                  </a:ext>
                </a:extLst>
              </p:cNvPr>
              <p:cNvSpPr txBox="1"/>
              <p:nvPr/>
            </p:nvSpPr>
            <p:spPr>
              <a:xfrm>
                <a:off x="6093972" y="33573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6" name="Textfeld 65">
                <a:extLst>
                  <a:ext uri="{FF2B5EF4-FFF2-40B4-BE49-F238E27FC236}">
                    <a16:creationId xmlns:a16="http://schemas.microsoft.com/office/drawing/2014/main" id="{8CB20DB3-46AD-4AF5-84E3-6126D695A8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3972" y="3357378"/>
                <a:ext cx="280525" cy="430887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5306C275-3F8B-446A-ACCF-399836A75FB4}"/>
                  </a:ext>
                </a:extLst>
              </p:cNvPr>
              <p:cNvSpPr txBox="1"/>
              <p:nvPr/>
            </p:nvSpPr>
            <p:spPr>
              <a:xfrm>
                <a:off x="7524208" y="3357378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67" name="Textfeld 66">
                <a:extLst>
                  <a:ext uri="{FF2B5EF4-FFF2-40B4-BE49-F238E27FC236}">
                    <a16:creationId xmlns:a16="http://schemas.microsoft.com/office/drawing/2014/main" id="{5306C275-3F8B-446A-ACCF-399836A75F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208" y="3357378"/>
                <a:ext cx="280525" cy="43088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70D614FE-F47A-46D9-901B-36A346F7ABB0}"/>
                  </a:ext>
                </a:extLst>
              </p:cNvPr>
              <p:cNvSpPr txBox="1"/>
              <p:nvPr/>
            </p:nvSpPr>
            <p:spPr>
              <a:xfrm>
                <a:off x="375527" y="4379585"/>
                <a:ext cx="1147461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320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3200" b="0" i="1" smtClean="0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320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32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de-DE" sz="32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32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de-DE" sz="3200" b="0" i="0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32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e>
                      </m:d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32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e>
                      </m:d>
                      <m:r>
                        <a:rPr lang="de-DE" sz="32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de-DE" sz="3200" i="1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sz="3200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  </m:t>
                          </m:r>
                          <m:d>
                            <m:dPr>
                              <m:begChr m:val=""/>
                              <m:endChr m:val="|"/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e>
                          </m:d>
                          <m:sSub>
                            <m:sSubPr>
                              <m:ctrlP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3200" i="1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de-DE" sz="3200" b="0" i="1" smtClean="0">
                                      <a:solidFill>
                                        <a:srgbClr val="6EA2E0"/>
                                      </a:solidFill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b>
                              </m:sSub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de-DE" sz="3200" i="1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de-DE" sz="3200" b="0" i="1" smtClean="0">
                                  <a:solidFill>
                                    <a:srgbClr val="6EA2E0"/>
                                  </a:solidFill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de-DE" sz="3200" dirty="0"/>
              </a:p>
            </p:txBody>
          </p:sp>
        </mc:Choice>
        <mc:Fallback xmlns="">
          <p:sp>
            <p:nvSpPr>
              <p:cNvPr id="51" name="Textfeld 50">
                <a:extLst>
                  <a:ext uri="{FF2B5EF4-FFF2-40B4-BE49-F238E27FC236}">
                    <a16:creationId xmlns:a16="http://schemas.microsoft.com/office/drawing/2014/main" id="{70D614FE-F47A-46D9-901B-36A346F7AB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5527" y="4379585"/>
                <a:ext cx="11474616" cy="492443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0C73853-49A2-474A-BAFF-BEC057EDA1ED}"/>
              </a:ext>
            </a:extLst>
          </p:cNvPr>
          <p:cNvGrpSpPr/>
          <p:nvPr/>
        </p:nvGrpSpPr>
        <p:grpSpPr>
          <a:xfrm>
            <a:off x="798244" y="4439126"/>
            <a:ext cx="470752" cy="432902"/>
            <a:chOff x="140191" y="2006079"/>
            <a:chExt cx="2208413" cy="2030852"/>
          </a:xfrm>
        </p:grpSpPr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DC40C7ED-A9C6-473D-82F3-461C871DF575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55" name="Grafik 54">
                <a:extLst>
                  <a:ext uri="{FF2B5EF4-FFF2-40B4-BE49-F238E27FC236}">
                    <a16:creationId xmlns:a16="http://schemas.microsoft.com/office/drawing/2014/main" id="{1732C705-36F3-4F4A-AF62-29B71E80281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56" name="Grafik 55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BB4B10BE-A0B5-4273-901C-85919D3297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57" name="Grafik 56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5DFF7743-700A-4EE8-B8DF-D5CB85F049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68" name="Grafik 67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55FE0E12-D899-46EA-B2DA-FC13154A5D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54" name="Grafik 53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5D91C1D1-7594-48EC-A4F1-C423F984A6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7A2EF81E-3CA9-4DD1-AB2E-8D3DA2F59D66}"/>
              </a:ext>
            </a:extLst>
          </p:cNvPr>
          <p:cNvGrpSpPr/>
          <p:nvPr/>
        </p:nvGrpSpPr>
        <p:grpSpPr>
          <a:xfrm>
            <a:off x="5510240" y="4463345"/>
            <a:ext cx="376153" cy="353390"/>
            <a:chOff x="140191" y="2006079"/>
            <a:chExt cx="2208413" cy="2030852"/>
          </a:xfrm>
        </p:grpSpPr>
        <p:grpSp>
          <p:nvGrpSpPr>
            <p:cNvPr id="70" name="Gruppieren 69">
              <a:extLst>
                <a:ext uri="{FF2B5EF4-FFF2-40B4-BE49-F238E27FC236}">
                  <a16:creationId xmlns:a16="http://schemas.microsoft.com/office/drawing/2014/main" id="{09A7E215-3455-42F1-86ED-BBB7D9228568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72" name="Grafik 71">
                <a:extLst>
                  <a:ext uri="{FF2B5EF4-FFF2-40B4-BE49-F238E27FC236}">
                    <a16:creationId xmlns:a16="http://schemas.microsoft.com/office/drawing/2014/main" id="{4D2195D6-42C9-4140-8368-2C4FF5A60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73" name="Grafik 72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73ACC895-2F09-46A5-9F9A-696AC4913E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74" name="Grafik 73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3EB12ABC-CCF1-4C4C-8A82-FA8DFF33EFB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75" name="Grafik 74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BD239C82-A738-4198-A662-91DE409A533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71" name="Grafik 70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DCC488CF-F51F-4193-A15D-388390EA8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76" name="Gruppieren 75">
            <a:extLst>
              <a:ext uri="{FF2B5EF4-FFF2-40B4-BE49-F238E27FC236}">
                <a16:creationId xmlns:a16="http://schemas.microsoft.com/office/drawing/2014/main" id="{BC503594-246E-4C98-9EDE-F501E25BD665}"/>
              </a:ext>
            </a:extLst>
          </p:cNvPr>
          <p:cNvGrpSpPr/>
          <p:nvPr/>
        </p:nvGrpSpPr>
        <p:grpSpPr>
          <a:xfrm rot="21201238">
            <a:off x="7843296" y="4482082"/>
            <a:ext cx="342048" cy="314546"/>
            <a:chOff x="140191" y="2006079"/>
            <a:chExt cx="2208413" cy="2030852"/>
          </a:xfrm>
        </p:grpSpPr>
        <p:grpSp>
          <p:nvGrpSpPr>
            <p:cNvPr id="77" name="Gruppieren 76">
              <a:extLst>
                <a:ext uri="{FF2B5EF4-FFF2-40B4-BE49-F238E27FC236}">
                  <a16:creationId xmlns:a16="http://schemas.microsoft.com/office/drawing/2014/main" id="{A90DA380-6524-4451-AE72-E6E0119A93D4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79" name="Grafik 78">
                <a:extLst>
                  <a:ext uri="{FF2B5EF4-FFF2-40B4-BE49-F238E27FC236}">
                    <a16:creationId xmlns:a16="http://schemas.microsoft.com/office/drawing/2014/main" id="{58A4E236-D73C-4927-9278-EE7C3F6575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80" name="Grafik 79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803981ED-AD91-4AEF-A98E-C5545CC4A3F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81" name="Grafik 80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6160F658-2A6B-41D1-BF3A-FBACF887D45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82" name="Grafik 81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AB745EE9-9907-4CA3-8A62-5A827BAE27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78" name="Grafik 77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30D4F6C4-B04D-4F6C-9E13-C927436A5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BEAFEDE0-1E32-4B99-A1EC-E83FB5D19219}"/>
              </a:ext>
            </a:extLst>
          </p:cNvPr>
          <p:cNvGrpSpPr/>
          <p:nvPr/>
        </p:nvGrpSpPr>
        <p:grpSpPr>
          <a:xfrm>
            <a:off x="3149218" y="4476535"/>
            <a:ext cx="384634" cy="544702"/>
            <a:chOff x="2608598" y="2069186"/>
            <a:chExt cx="2208413" cy="3127454"/>
          </a:xfrm>
        </p:grpSpPr>
        <p:pic>
          <p:nvPicPr>
            <p:cNvPr id="84" name="Grafik 83">
              <a:extLst>
                <a:ext uri="{FF2B5EF4-FFF2-40B4-BE49-F238E27FC236}">
                  <a16:creationId xmlns:a16="http://schemas.microsoft.com/office/drawing/2014/main" id="{48415A56-B558-41C3-A1B4-53C87BF05B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85" name="Grafik 84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F34775A4-C39F-4AC8-8ADA-17E4BF9594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86" name="Grafik 85">
              <a:extLst>
                <a:ext uri="{FF2B5EF4-FFF2-40B4-BE49-F238E27FC236}">
                  <a16:creationId xmlns:a16="http://schemas.microsoft.com/office/drawing/2014/main" id="{E0858594-9685-4682-A774-DF37F2416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87" name="Grafik 86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9B3ECFEF-01AD-4664-8608-CA42D2CA79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88" name="Grafik 87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2E9EA238-A3EE-4072-B71C-35443C6B89D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89" name="Grafik 88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BA8C17D8-47B6-495D-809F-F893A45DD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grpSp>
        <p:nvGrpSpPr>
          <p:cNvPr id="90" name="Gruppieren 89">
            <a:extLst>
              <a:ext uri="{FF2B5EF4-FFF2-40B4-BE49-F238E27FC236}">
                <a16:creationId xmlns:a16="http://schemas.microsoft.com/office/drawing/2014/main" id="{CC857387-C6D7-415F-8D35-F0A9013CA32C}"/>
              </a:ext>
            </a:extLst>
          </p:cNvPr>
          <p:cNvGrpSpPr/>
          <p:nvPr/>
        </p:nvGrpSpPr>
        <p:grpSpPr>
          <a:xfrm rot="263969">
            <a:off x="10074762" y="4432770"/>
            <a:ext cx="540328" cy="765190"/>
            <a:chOff x="2608598" y="2069186"/>
            <a:chExt cx="2208413" cy="3127454"/>
          </a:xfrm>
        </p:grpSpPr>
        <p:pic>
          <p:nvPicPr>
            <p:cNvPr id="91" name="Grafik 90">
              <a:extLst>
                <a:ext uri="{FF2B5EF4-FFF2-40B4-BE49-F238E27FC236}">
                  <a16:creationId xmlns:a16="http://schemas.microsoft.com/office/drawing/2014/main" id="{C76746D4-A2D1-44D2-9C44-592083BC4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626" t="40000" r="13827" b="34584"/>
            <a:stretch/>
          </p:blipFill>
          <p:spPr>
            <a:xfrm>
              <a:off x="2608598" y="2069186"/>
              <a:ext cx="2208413" cy="2030852"/>
            </a:xfrm>
            <a:prstGeom prst="rect">
              <a:avLst/>
            </a:prstGeom>
          </p:spPr>
        </p:pic>
        <p:pic>
          <p:nvPicPr>
            <p:cNvPr id="92" name="Grafik 91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EDE9315F-05B1-478E-ADC6-B68615AC82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392"/>
            <a:stretch/>
          </p:blipFill>
          <p:spPr>
            <a:xfrm>
              <a:off x="3219455" y="2440119"/>
              <a:ext cx="463213" cy="2756521"/>
            </a:xfrm>
            <a:prstGeom prst="rect">
              <a:avLst/>
            </a:prstGeom>
          </p:spPr>
        </p:pic>
        <p:pic>
          <p:nvPicPr>
            <p:cNvPr id="93" name="Grafik 92">
              <a:extLst>
                <a:ext uri="{FF2B5EF4-FFF2-40B4-BE49-F238E27FC236}">
                  <a16:creationId xmlns:a16="http://schemas.microsoft.com/office/drawing/2014/main" id="{E30C0CBD-FF8D-43EC-BACC-3A2893CCA04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4468" y="3710090"/>
              <a:ext cx="259680" cy="259139"/>
            </a:xfrm>
            <a:prstGeom prst="rect">
              <a:avLst/>
            </a:prstGeom>
          </p:spPr>
        </p:pic>
        <p:pic>
          <p:nvPicPr>
            <p:cNvPr id="94" name="Grafik 93" descr="Ein Bild, das erleuchtet, schwarz, dunkel, Vogel enthält.&#10;&#10;Automatisch generierte Beschreibung">
              <a:extLst>
                <a:ext uri="{FF2B5EF4-FFF2-40B4-BE49-F238E27FC236}">
                  <a16:creationId xmlns:a16="http://schemas.microsoft.com/office/drawing/2014/main" id="{424DC07A-499F-44AD-8522-42E78F4498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89" t="-5072" r="3903" b="57063"/>
            <a:stretch/>
          </p:blipFill>
          <p:spPr>
            <a:xfrm flipV="1">
              <a:off x="4272981" y="3062754"/>
              <a:ext cx="463213" cy="1323385"/>
            </a:xfrm>
            <a:prstGeom prst="rect">
              <a:avLst/>
            </a:prstGeom>
          </p:spPr>
        </p:pic>
        <p:pic>
          <p:nvPicPr>
            <p:cNvPr id="95" name="Grafik 94" descr="Ein Bild, das Feuerwerk, Tier enthält.&#10;&#10;Automatisch generierte Beschreibung">
              <a:extLst>
                <a:ext uri="{FF2B5EF4-FFF2-40B4-BE49-F238E27FC236}">
                  <a16:creationId xmlns:a16="http://schemas.microsoft.com/office/drawing/2014/main" id="{4C66B048-C13B-48D3-B97C-04140F4BD5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48" t="-3310" b="-1"/>
            <a:stretch/>
          </p:blipFill>
          <p:spPr>
            <a:xfrm flipH="1">
              <a:off x="3599023" y="3293317"/>
              <a:ext cx="74120" cy="118876"/>
            </a:xfrm>
            <a:prstGeom prst="rect">
              <a:avLst/>
            </a:prstGeom>
          </p:spPr>
        </p:pic>
        <p:pic>
          <p:nvPicPr>
            <p:cNvPr id="96" name="Grafik 95" descr="Ein Bild, das Hemd enthält.&#10;&#10;Automatisch generierte Beschreibung">
              <a:extLst>
                <a:ext uri="{FF2B5EF4-FFF2-40B4-BE49-F238E27FC236}">
                  <a16:creationId xmlns:a16="http://schemas.microsoft.com/office/drawing/2014/main" id="{C9F30EBA-7052-4024-AA68-FEE5C35BBC7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46788">
              <a:off x="3574749" y="2767163"/>
              <a:ext cx="968965" cy="484483"/>
            </a:xfrm>
            <a:prstGeom prst="rect">
              <a:avLst/>
            </a:prstGeom>
          </p:spPr>
        </p:pic>
      </p:grpSp>
      <p:pic>
        <p:nvPicPr>
          <p:cNvPr id="8" name="Grafik 7" descr="Ein Bild, das Licht enthält.&#10;&#10;Automatisch generierte Beschreibung">
            <a:extLst>
              <a:ext uri="{FF2B5EF4-FFF2-40B4-BE49-F238E27FC236}">
                <a16:creationId xmlns:a16="http://schemas.microsoft.com/office/drawing/2014/main" id="{BC258E13-024F-49DB-9B2E-9ED5A836770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535" y="1156280"/>
            <a:ext cx="574666" cy="113165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1B0AE68-32D4-48B3-A146-9F9AC45E4294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6578">
            <a:off x="7290695" y="2350689"/>
            <a:ext cx="612643" cy="808436"/>
          </a:xfrm>
          <a:prstGeom prst="rect">
            <a:avLst/>
          </a:prstGeom>
        </p:spPr>
      </p:pic>
      <p:pic>
        <p:nvPicPr>
          <p:cNvPr id="97" name="Grafik 96" descr="Ein Bild, das Licht enthält.&#10;&#10;Automatisch generierte Beschreibung">
            <a:extLst>
              <a:ext uri="{FF2B5EF4-FFF2-40B4-BE49-F238E27FC236}">
                <a16:creationId xmlns:a16="http://schemas.microsoft.com/office/drawing/2014/main" id="{67653D3B-ED06-4731-AA30-B9E3DC88DA8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5895">
            <a:off x="3879380" y="1183208"/>
            <a:ext cx="574666" cy="1131650"/>
          </a:xfrm>
          <a:prstGeom prst="rect">
            <a:avLst/>
          </a:prstGeom>
        </p:spPr>
      </p:pic>
      <p:pic>
        <p:nvPicPr>
          <p:cNvPr id="98" name="Grafik 97" descr="Ein Bild, das Licht enthält.&#10;&#10;Automatisch generierte Beschreibung">
            <a:extLst>
              <a:ext uri="{FF2B5EF4-FFF2-40B4-BE49-F238E27FC236}">
                <a16:creationId xmlns:a16="http://schemas.microsoft.com/office/drawing/2014/main" id="{B8556B07-800C-46BA-897B-DE07EDACF57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25895">
            <a:off x="4482423" y="1183208"/>
            <a:ext cx="574666" cy="1131650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C5A7A2BC-8296-4949-81CA-B180BD0E504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6578">
            <a:off x="10369971" y="4491298"/>
            <a:ext cx="159126" cy="209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10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fik 30" descr="Ein Bild, das Racquetball, Spiel enthält.&#10;&#10;Automatisch generierte Beschreibung">
            <a:extLst>
              <a:ext uri="{FF2B5EF4-FFF2-40B4-BE49-F238E27FC236}">
                <a16:creationId xmlns:a16="http://schemas.microsoft.com/office/drawing/2014/main" id="{B43E9E65-09C7-4DB5-A66C-B73A0C9D64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8" t="9060" r="10825" b="12108"/>
          <a:stretch/>
        </p:blipFill>
        <p:spPr>
          <a:xfrm>
            <a:off x="2918517" y="499783"/>
            <a:ext cx="6118009" cy="4853523"/>
          </a:xfrm>
          <a:prstGeom prst="rect">
            <a:avLst/>
          </a:prstGeom>
        </p:spPr>
      </p:pic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A518F8-2E40-45F3-8E81-4B497B593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EA60-4E80-4FAC-8509-5E40EE8000D7}" type="datetime1">
              <a:rPr lang="de-DE" smtClean="0">
                <a:solidFill>
                  <a:srgbClr val="6EA2E0"/>
                </a:solidFill>
              </a:rPr>
              <a:t>07.01.2020</a:t>
            </a:fld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5F2CD7-5A11-4900-B7B8-5A524859D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>
                <a:solidFill>
                  <a:srgbClr val="6EA2E0"/>
                </a:solidFill>
              </a:rPr>
              <a:t>Tallulah Jansen • Jona Carmon</a:t>
            </a:r>
            <a:endParaRPr lang="de-DE" dirty="0">
              <a:solidFill>
                <a:srgbClr val="6EA2E0"/>
              </a:solidFill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769C4E3-849E-41F6-B3B4-DB2566C89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46FA0-505C-4A1B-91B4-03FAB26F4BDB}" type="slidenum">
              <a:rPr lang="de-DE" smtClean="0">
                <a:solidFill>
                  <a:srgbClr val="6EA2E0"/>
                </a:solidFill>
              </a:rPr>
              <a:t>9</a:t>
            </a:fld>
            <a:endParaRPr lang="de-DE">
              <a:solidFill>
                <a:srgbClr val="6EA2E0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E0F93D7-C784-4ADB-B265-C8F5C4D4F2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6" r="18092" b="11093"/>
          <a:stretch/>
        </p:blipFill>
        <p:spPr>
          <a:xfrm>
            <a:off x="838200" y="5355499"/>
            <a:ext cx="9078399" cy="50815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3FC9982-A6E4-4C8A-ACB6-5360C2B7859E}"/>
              </a:ext>
            </a:extLst>
          </p:cNvPr>
          <p:cNvSpPr txBox="1"/>
          <p:nvPr/>
        </p:nvSpPr>
        <p:spPr>
          <a:xfrm>
            <a:off x="9829003" y="5459886"/>
            <a:ext cx="69991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6EA2E0"/>
                </a:solidFill>
              </a:rPr>
              <a:t>price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01ABE1C-1F9F-4B8B-85C3-186CA64D98EC}"/>
              </a:ext>
            </a:extLst>
          </p:cNvPr>
          <p:cNvGrpSpPr/>
          <p:nvPr/>
        </p:nvGrpSpPr>
        <p:grpSpPr>
          <a:xfrm>
            <a:off x="5344216" y="4263336"/>
            <a:ext cx="1104207" cy="994322"/>
            <a:chOff x="140191" y="2006079"/>
            <a:chExt cx="2208413" cy="2030852"/>
          </a:xfrm>
        </p:grpSpPr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CCCEE115-EA84-442D-9D1D-E78C3B8E4CFB}"/>
                </a:ext>
              </a:extLst>
            </p:cNvPr>
            <p:cNvGrpSpPr/>
            <p:nvPr/>
          </p:nvGrpSpPr>
          <p:grpSpPr>
            <a:xfrm>
              <a:off x="140191" y="2006079"/>
              <a:ext cx="2208413" cy="2030852"/>
              <a:chOff x="1830187" y="2131573"/>
              <a:chExt cx="2208413" cy="2030852"/>
            </a:xfrm>
          </p:grpSpPr>
          <p:pic>
            <p:nvPicPr>
              <p:cNvPr id="13" name="Grafik 12">
                <a:extLst>
                  <a:ext uri="{FF2B5EF4-FFF2-40B4-BE49-F238E27FC236}">
                    <a16:creationId xmlns:a16="http://schemas.microsoft.com/office/drawing/2014/main" id="{2D0764F2-8388-4C79-9C02-80368D8054B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70626" t="40000" r="13827" b="34584"/>
              <a:stretch/>
            </p:blipFill>
            <p:spPr>
              <a:xfrm>
                <a:off x="1830187" y="2131573"/>
                <a:ext cx="2208413" cy="2030852"/>
              </a:xfrm>
              <a:prstGeom prst="rect">
                <a:avLst/>
              </a:prstGeom>
            </p:spPr>
          </p:pic>
          <p:pic>
            <p:nvPicPr>
              <p:cNvPr id="14" name="Grafik 13" descr="Ein Bild, das Vogel, schwarz, Foto, klein enthält.&#10;&#10;Automatisch generierte Beschreibung">
                <a:extLst>
                  <a:ext uri="{FF2B5EF4-FFF2-40B4-BE49-F238E27FC236}">
                    <a16:creationId xmlns:a16="http://schemas.microsoft.com/office/drawing/2014/main" id="{4206F5C5-E1BE-4178-A66E-C599A4DEBB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3096798" y="3563496"/>
                <a:ext cx="170490" cy="418032"/>
              </a:xfrm>
              <a:prstGeom prst="rect">
                <a:avLst/>
              </a:prstGeom>
            </p:spPr>
          </p:pic>
          <p:pic>
            <p:nvPicPr>
              <p:cNvPr id="15" name="Grafik 14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56B205D7-70B7-4A23-98E9-1DE560BBA3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9799"/>
              <a:stretch/>
            </p:blipFill>
            <p:spPr>
              <a:xfrm>
                <a:off x="2891271" y="3248566"/>
                <a:ext cx="581544" cy="153540"/>
              </a:xfrm>
              <a:prstGeom prst="rect">
                <a:avLst/>
              </a:prstGeom>
            </p:spPr>
          </p:pic>
          <p:pic>
            <p:nvPicPr>
              <p:cNvPr id="16" name="Grafik 15" descr="Ein Bild, das Laptop enthält.&#10;&#10;Automatisch generierte Beschreibung">
                <a:extLst>
                  <a:ext uri="{FF2B5EF4-FFF2-40B4-BE49-F238E27FC236}">
                    <a16:creationId xmlns:a16="http://schemas.microsoft.com/office/drawing/2014/main" id="{0E2217C1-665D-4B99-B233-D80FF4F93E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2703"/>
              <a:stretch/>
            </p:blipFill>
            <p:spPr>
              <a:xfrm>
                <a:off x="2900235" y="3017181"/>
                <a:ext cx="581544" cy="342134"/>
              </a:xfrm>
              <a:prstGeom prst="rect">
                <a:avLst/>
              </a:prstGeom>
            </p:spPr>
          </p:pic>
        </p:grpSp>
        <p:pic>
          <p:nvPicPr>
            <p:cNvPr id="12" name="Grafik 11" descr="Ein Bild, das Zeichnung enthält.&#10;&#10;Automatisch generierte Beschreibung">
              <a:extLst>
                <a:ext uri="{FF2B5EF4-FFF2-40B4-BE49-F238E27FC236}">
                  <a16:creationId xmlns:a16="http://schemas.microsoft.com/office/drawing/2014/main" id="{DD10ADDC-3AEC-41AA-ABB8-68452AD8E7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EFCFB"/>
                </a:clrFrom>
                <a:clrTo>
                  <a:srgbClr val="FEFC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3578" y="3156662"/>
              <a:ext cx="436937" cy="291519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/>
              <p:nvPr/>
            </p:nvSpPr>
            <p:spPr>
              <a:xfrm>
                <a:off x="5705835" y="5410700"/>
                <a:ext cx="46621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" name="Rechteck 1">
                <a:extLst>
                  <a:ext uri="{FF2B5EF4-FFF2-40B4-BE49-F238E27FC236}">
                    <a16:creationId xmlns:a16="http://schemas.microsoft.com/office/drawing/2014/main" id="{96626340-777D-4DC9-9339-C9D181FD58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5835" y="5410700"/>
                <a:ext cx="466217" cy="369332"/>
              </a:xfrm>
              <a:prstGeom prst="rect">
                <a:avLst/>
              </a:prstGeom>
              <a:blipFill>
                <a:blip r:embed="rId8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/>
              <p:nvPr/>
            </p:nvSpPr>
            <p:spPr>
              <a:xfrm>
                <a:off x="7356637" y="5436802"/>
                <a:ext cx="45845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de-DE" i="1">
                              <a:solidFill>
                                <a:srgbClr val="6EA2E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Rechteck 2">
                <a:extLst>
                  <a:ext uri="{FF2B5EF4-FFF2-40B4-BE49-F238E27FC236}">
                    <a16:creationId xmlns:a16="http://schemas.microsoft.com/office/drawing/2014/main" id="{B39D9424-5C33-4795-A529-D4AA21CF0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6637" y="5436802"/>
                <a:ext cx="458459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4BDEB9E6-FEE1-48AF-9884-7524FBBB5763}"/>
              </a:ext>
            </a:extLst>
          </p:cNvPr>
          <p:cNvCxnSpPr>
            <a:cxnSpLocks/>
          </p:cNvCxnSpPr>
          <p:nvPr/>
        </p:nvCxnSpPr>
        <p:spPr>
          <a:xfrm flipH="1">
            <a:off x="6096001" y="5621468"/>
            <a:ext cx="1134532" cy="14523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44EE4C69-D1A8-490B-AD0A-76B6BCFAB34B}"/>
              </a:ext>
            </a:extLst>
          </p:cNvPr>
          <p:cNvCxnSpPr>
            <a:cxnSpLocks/>
          </p:cNvCxnSpPr>
          <p:nvPr/>
        </p:nvCxnSpPr>
        <p:spPr>
          <a:xfrm>
            <a:off x="4521250" y="5621468"/>
            <a:ext cx="1244471" cy="7261"/>
          </a:xfrm>
          <a:prstGeom prst="line">
            <a:avLst/>
          </a:prstGeom>
          <a:ln w="28575">
            <a:prstDash val="dash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/>
              <p:nvPr/>
            </p:nvSpPr>
            <p:spPr>
              <a:xfrm>
                <a:off x="6062767" y="4971507"/>
                <a:ext cx="280525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solidFill>
                            <a:srgbClr val="6EA2E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F07B216A-517D-438E-84D9-D91EE72F66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2767" y="4971507"/>
                <a:ext cx="280525" cy="43088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05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1628</Words>
  <Application>Microsoft Office PowerPoint</Application>
  <PresentationFormat>Breitbild</PresentationFormat>
  <Paragraphs>411</Paragraphs>
  <Slides>48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48</vt:i4>
      </vt:variant>
    </vt:vector>
  </HeadingPairs>
  <TitlesOfParts>
    <vt:vector size="54" baseType="lpstr">
      <vt:lpstr>Arial</vt:lpstr>
      <vt:lpstr>Calibri</vt:lpstr>
      <vt:lpstr>Calibri Light</vt:lpstr>
      <vt:lpstr>Cambria Math</vt:lpstr>
      <vt:lpstr>Office</vt:lpstr>
      <vt:lpstr>Benutzerdefiniertes 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Jil Heege</dc:creator>
  <cp:lastModifiedBy>Jil Heege</cp:lastModifiedBy>
  <cp:revision>189</cp:revision>
  <dcterms:created xsi:type="dcterms:W3CDTF">2019-11-19T08:50:28Z</dcterms:created>
  <dcterms:modified xsi:type="dcterms:W3CDTF">2020-01-07T12:38:50Z</dcterms:modified>
</cp:coreProperties>
</file>